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Lst>
  <p:sldSz cx="9906000" cy="6858000" type="A4"/>
  <p:notesSz cx="6648450" cy="9850438"/>
  <p:defaultTextStyle>
    <a:defPPr>
      <a:defRPr lang="es-E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3">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81F"/>
    <a:srgbClr val="0975B0"/>
    <a:srgbClr val="FFFFCC"/>
    <a:srgbClr val="FFCC66"/>
    <a:srgbClr val="CCECFF"/>
    <a:srgbClr val="3366CC"/>
    <a:srgbClr val="CCCCCC"/>
    <a:srgbClr val="9966FF"/>
    <a:srgbClr val="999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9" autoAdjust="0"/>
    <p:restoredTop sz="90937" autoAdjust="0"/>
  </p:normalViewPr>
  <p:slideViewPr>
    <p:cSldViewPr>
      <p:cViewPr varScale="1">
        <p:scale>
          <a:sx n="66" d="100"/>
          <a:sy n="66" d="100"/>
        </p:scale>
        <p:origin x="1428" y="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68" y="-84"/>
      </p:cViewPr>
      <p:guideLst>
        <p:guide orient="horz" pos="3103"/>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ORTATIL\Desktop\TFG\Presentaci&#243;n\Deshidratad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ORTATIL\Desktop\TFG\Presentaci&#243;n\Deshidratad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002712162478498"/>
          <c:y val="5.0771867193683422E-2"/>
          <c:w val="0.75658071619131406"/>
          <c:h val="0.84642944575300705"/>
        </c:manualLayout>
      </c:layout>
      <c:barChart>
        <c:barDir val="col"/>
        <c:grouping val="clustered"/>
        <c:varyColors val="0"/>
        <c:ser>
          <c:idx val="0"/>
          <c:order val="0"/>
          <c:tx>
            <c:strRef>
              <c:f>Flavonoides!$O$2</c:f>
              <c:strCache>
                <c:ptCount val="1"/>
                <c:pt idx="0">
                  <c:v>Concentrado</c:v>
                </c:pt>
              </c:strCache>
            </c:strRef>
          </c:tx>
          <c:spPr>
            <a:solidFill>
              <a:schemeClr val="accent6">
                <a:lumMod val="75000"/>
              </a:schemeClr>
            </a:solidFill>
            <a:ln>
              <a:solidFill>
                <a:sysClr val="windowText" lastClr="000000"/>
              </a:solidFill>
            </a:ln>
          </c:spPr>
          <c:invertIfNegative val="0"/>
          <c:errBars>
            <c:errBarType val="both"/>
            <c:errValType val="cust"/>
            <c:noEndCap val="0"/>
            <c:plus>
              <c:numRef>
                <c:f>Flavonoides!$I$32</c:f>
                <c:numCache>
                  <c:formatCode>General</c:formatCode>
                  <c:ptCount val="1"/>
                  <c:pt idx="0">
                    <c:v>7.3586941377389756</c:v>
                  </c:pt>
                </c:numCache>
              </c:numRef>
            </c:plus>
            <c:minus>
              <c:numRef>
                <c:f>Flavonoides!$I$32</c:f>
                <c:numCache>
                  <c:formatCode>General</c:formatCode>
                  <c:ptCount val="1"/>
                  <c:pt idx="0">
                    <c:v>7.3586941377389756</c:v>
                  </c:pt>
                </c:numCache>
              </c:numRef>
            </c:minus>
          </c:errBars>
          <c:val>
            <c:numRef>
              <c:f>Flavonoides!$O$3</c:f>
              <c:numCache>
                <c:formatCode>General</c:formatCode>
                <c:ptCount val="1"/>
                <c:pt idx="0">
                  <c:v>755.3</c:v>
                </c:pt>
              </c:numCache>
            </c:numRef>
          </c:val>
          <c:extLst>
            <c:ext xmlns:c16="http://schemas.microsoft.com/office/drawing/2014/chart" uri="{C3380CC4-5D6E-409C-BE32-E72D297353CC}">
              <c16:uniqueId val="{00000000-CD92-4BB1-9BD1-FA56F6B61FBD}"/>
            </c:ext>
          </c:extLst>
        </c:ser>
        <c:ser>
          <c:idx val="3"/>
          <c:order val="1"/>
          <c:tx>
            <c:strRef>
              <c:f>Flavonoides!$A$3</c:f>
              <c:strCache>
                <c:ptCount val="1"/>
                <c:pt idx="0">
                  <c:v>DH50ºC</c:v>
                </c:pt>
              </c:strCache>
            </c:strRef>
          </c:tx>
          <c:spPr>
            <a:solidFill>
              <a:schemeClr val="accent1"/>
            </a:solidFill>
            <a:ln>
              <a:solidFill>
                <a:schemeClr val="tx1"/>
              </a:solidFill>
            </a:ln>
          </c:spPr>
          <c:invertIfNegative val="0"/>
          <c:errBars>
            <c:errBarType val="both"/>
            <c:errValType val="cust"/>
            <c:noEndCap val="0"/>
            <c:plus>
              <c:numRef>
                <c:f>Flavonoides!$I$16</c:f>
                <c:numCache>
                  <c:formatCode>General</c:formatCode>
                  <c:ptCount val="1"/>
                  <c:pt idx="0">
                    <c:v>2.8828713416543112</c:v>
                  </c:pt>
                </c:numCache>
              </c:numRef>
            </c:plus>
            <c:minus>
              <c:numRef>
                <c:f>Flavonoides!$I$16</c:f>
                <c:numCache>
                  <c:formatCode>General</c:formatCode>
                  <c:ptCount val="1"/>
                  <c:pt idx="0">
                    <c:v>2.8828713416543112</c:v>
                  </c:pt>
                </c:numCache>
              </c:numRef>
            </c:minus>
          </c:errBars>
          <c:val>
            <c:numRef>
              <c:f>Flavonoides!$H$16</c:f>
              <c:numCache>
                <c:formatCode>0.00</c:formatCode>
                <c:ptCount val="1"/>
                <c:pt idx="0">
                  <c:v>268.16867371902572</c:v>
                </c:pt>
              </c:numCache>
            </c:numRef>
          </c:val>
          <c:extLst>
            <c:ext xmlns:c16="http://schemas.microsoft.com/office/drawing/2014/chart" uri="{C3380CC4-5D6E-409C-BE32-E72D297353CC}">
              <c16:uniqueId val="{00000001-CD92-4BB1-9BD1-FA56F6B61FBD}"/>
            </c:ext>
          </c:extLst>
        </c:ser>
        <c:ser>
          <c:idx val="4"/>
          <c:order val="2"/>
          <c:tx>
            <c:strRef>
              <c:f>Flavonoides!$A$19</c:f>
              <c:strCache>
                <c:ptCount val="1"/>
                <c:pt idx="0">
                  <c:v>DH65ºC</c:v>
                </c:pt>
              </c:strCache>
            </c:strRef>
          </c:tx>
          <c:spPr>
            <a:solidFill>
              <a:schemeClr val="accent2"/>
            </a:solidFill>
            <a:ln>
              <a:solidFill>
                <a:schemeClr val="tx1"/>
              </a:solidFill>
            </a:ln>
          </c:spPr>
          <c:invertIfNegative val="0"/>
          <c:errBars>
            <c:errBarType val="both"/>
            <c:errValType val="cust"/>
            <c:noEndCap val="0"/>
            <c:plus>
              <c:numRef>
                <c:f>Flavonoides!$I$32</c:f>
                <c:numCache>
                  <c:formatCode>General</c:formatCode>
                  <c:ptCount val="1"/>
                  <c:pt idx="0">
                    <c:v>7.3586941377389756</c:v>
                  </c:pt>
                </c:numCache>
              </c:numRef>
            </c:plus>
            <c:minus>
              <c:numRef>
                <c:f>Flavonoides!$I$32</c:f>
                <c:numCache>
                  <c:formatCode>General</c:formatCode>
                  <c:ptCount val="1"/>
                  <c:pt idx="0">
                    <c:v>7.3586941377389756</c:v>
                  </c:pt>
                </c:numCache>
              </c:numRef>
            </c:minus>
          </c:errBars>
          <c:val>
            <c:numRef>
              <c:f>Flavonoides!$H$32</c:f>
              <c:numCache>
                <c:formatCode>0.00</c:formatCode>
                <c:ptCount val="1"/>
                <c:pt idx="0">
                  <c:v>193.5917733042192</c:v>
                </c:pt>
              </c:numCache>
            </c:numRef>
          </c:val>
          <c:extLst>
            <c:ext xmlns:c16="http://schemas.microsoft.com/office/drawing/2014/chart" uri="{C3380CC4-5D6E-409C-BE32-E72D297353CC}">
              <c16:uniqueId val="{00000002-CD92-4BB1-9BD1-FA56F6B61FBD}"/>
            </c:ext>
          </c:extLst>
        </c:ser>
        <c:ser>
          <c:idx val="5"/>
          <c:order val="3"/>
          <c:tx>
            <c:strRef>
              <c:f>Flavonoides!$A$36</c:f>
              <c:strCache>
                <c:ptCount val="1"/>
                <c:pt idx="0">
                  <c:v>DH80ºC</c:v>
                </c:pt>
              </c:strCache>
            </c:strRef>
          </c:tx>
          <c:spPr>
            <a:solidFill>
              <a:schemeClr val="accent3"/>
            </a:solidFill>
            <a:ln>
              <a:solidFill>
                <a:schemeClr val="tx1"/>
              </a:solidFill>
            </a:ln>
          </c:spPr>
          <c:invertIfNegative val="0"/>
          <c:errBars>
            <c:errBarType val="both"/>
            <c:errValType val="cust"/>
            <c:noEndCap val="0"/>
            <c:plus>
              <c:numRef>
                <c:f>Flavonoides!$I$49</c:f>
                <c:numCache>
                  <c:formatCode>General</c:formatCode>
                  <c:ptCount val="1"/>
                  <c:pt idx="0">
                    <c:v>3.3006218875420377</c:v>
                  </c:pt>
                </c:numCache>
              </c:numRef>
            </c:plus>
            <c:minus>
              <c:numRef>
                <c:f>Flavonoides!$I$49</c:f>
                <c:numCache>
                  <c:formatCode>General</c:formatCode>
                  <c:ptCount val="1"/>
                  <c:pt idx="0">
                    <c:v>3.3006218875420377</c:v>
                  </c:pt>
                </c:numCache>
              </c:numRef>
            </c:minus>
          </c:errBars>
          <c:val>
            <c:numRef>
              <c:f>Flavonoides!$H$49</c:f>
              <c:numCache>
                <c:formatCode>0.00</c:formatCode>
                <c:ptCount val="1"/>
                <c:pt idx="0">
                  <c:v>170.79306649481185</c:v>
                </c:pt>
              </c:numCache>
            </c:numRef>
          </c:val>
          <c:extLst>
            <c:ext xmlns:c16="http://schemas.microsoft.com/office/drawing/2014/chart" uri="{C3380CC4-5D6E-409C-BE32-E72D297353CC}">
              <c16:uniqueId val="{00000003-CD92-4BB1-9BD1-FA56F6B61FBD}"/>
            </c:ext>
          </c:extLst>
        </c:ser>
        <c:dLbls>
          <c:showLegendKey val="0"/>
          <c:showVal val="0"/>
          <c:showCatName val="0"/>
          <c:showSerName val="0"/>
          <c:showPercent val="0"/>
          <c:showBubbleSize val="0"/>
        </c:dLbls>
        <c:gapWidth val="190"/>
        <c:overlap val="-20"/>
        <c:axId val="306310912"/>
        <c:axId val="306313264"/>
      </c:barChart>
      <c:catAx>
        <c:axId val="306310912"/>
        <c:scaling>
          <c:orientation val="minMax"/>
        </c:scaling>
        <c:delete val="1"/>
        <c:axPos val="b"/>
        <c:majorTickMark val="out"/>
        <c:minorTickMark val="none"/>
        <c:tickLblPos val="nextTo"/>
        <c:crossAx val="306313264"/>
        <c:crosses val="autoZero"/>
        <c:auto val="1"/>
        <c:lblAlgn val="ctr"/>
        <c:lblOffset val="100"/>
        <c:noMultiLvlLbl val="0"/>
      </c:catAx>
      <c:valAx>
        <c:axId val="306313264"/>
        <c:scaling>
          <c:orientation val="minMax"/>
        </c:scaling>
        <c:delete val="0"/>
        <c:axPos val="l"/>
        <c:title>
          <c:tx>
            <c:rich>
              <a:bodyPr rot="-5400000" vert="horz"/>
              <a:lstStyle/>
              <a:p>
                <a:pPr>
                  <a:defRPr sz="1200" b="0"/>
                </a:pPr>
                <a:r>
                  <a:rPr lang="es-ES" sz="1200" b="0" dirty="0"/>
                  <a:t>(mg </a:t>
                </a:r>
                <a:r>
                  <a:rPr lang="es-ES" sz="1200" b="0" dirty="0" err="1"/>
                  <a:t>catequina</a:t>
                </a:r>
                <a:r>
                  <a:rPr lang="es-ES" sz="1200" b="0" dirty="0"/>
                  <a:t> /100</a:t>
                </a:r>
                <a:r>
                  <a:rPr lang="es-ES" sz="1200" b="0" baseline="0" dirty="0"/>
                  <a:t> g</a:t>
                </a:r>
                <a:r>
                  <a:rPr lang="es-ES" sz="1200" b="0" dirty="0"/>
                  <a:t>)</a:t>
                </a:r>
              </a:p>
            </c:rich>
          </c:tx>
          <c:layout>
            <c:manualLayout>
              <c:xMode val="edge"/>
              <c:yMode val="edge"/>
              <c:x val="1.9054797101697506E-2"/>
              <c:y val="8.138177894294002E-2"/>
            </c:manualLayout>
          </c:layout>
          <c:overlay val="0"/>
        </c:title>
        <c:numFmt formatCode="0" sourceLinked="0"/>
        <c:majorTickMark val="out"/>
        <c:minorTickMark val="none"/>
        <c:tickLblPos val="nextTo"/>
        <c:txPr>
          <a:bodyPr/>
          <a:lstStyle/>
          <a:p>
            <a:pPr>
              <a:defRPr sz="1000"/>
            </a:pPr>
            <a:endParaRPr lang="es-ES"/>
          </a:p>
        </c:txPr>
        <c:crossAx val="306310912"/>
        <c:crosses val="autoZero"/>
        <c:crossBetween val="between"/>
      </c:valAx>
      <c:spPr>
        <a:effectLst/>
        <a:scene3d>
          <a:camera prst="orthographicFront"/>
          <a:lightRig rig="threePt" dir="t"/>
        </a:scene3d>
        <a:sp3d/>
      </c:spPr>
    </c:plotArea>
    <c:legend>
      <c:legendPos val="r"/>
      <c:layout>
        <c:manualLayout>
          <c:xMode val="edge"/>
          <c:yMode val="edge"/>
          <c:x val="0.64024273108971907"/>
          <c:y val="6.0370829005568824E-2"/>
          <c:w val="0.26186258620089109"/>
          <c:h val="0.37058795052404908"/>
        </c:manualLayout>
      </c:layout>
      <c:overlay val="0"/>
      <c:txPr>
        <a:bodyPr/>
        <a:lstStyle/>
        <a:p>
          <a:pPr>
            <a:defRPr sz="900"/>
          </a:pPr>
          <a:endParaRPr lang="es-E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228018372703405"/>
          <c:y val="0.10232648002333002"/>
          <c:w val="0.74679050925925905"/>
          <c:h val="0.8418788276465462"/>
        </c:manualLayout>
      </c:layout>
      <c:barChart>
        <c:barDir val="col"/>
        <c:grouping val="clustered"/>
        <c:varyColors val="0"/>
        <c:ser>
          <c:idx val="3"/>
          <c:order val="0"/>
          <c:tx>
            <c:strRef>
              <c:f>Fenoles!$P$2</c:f>
              <c:strCache>
                <c:ptCount val="1"/>
                <c:pt idx="0">
                  <c:v>Concentrado</c:v>
                </c:pt>
              </c:strCache>
            </c:strRef>
          </c:tx>
          <c:spPr>
            <a:solidFill>
              <a:schemeClr val="accent6">
                <a:lumMod val="75000"/>
              </a:schemeClr>
            </a:solidFill>
            <a:ln>
              <a:solidFill>
                <a:sysClr val="windowText" lastClr="000000"/>
              </a:solidFill>
            </a:ln>
          </c:spPr>
          <c:invertIfNegative val="0"/>
          <c:errBars>
            <c:errBarType val="both"/>
            <c:errValType val="cust"/>
            <c:noEndCap val="0"/>
            <c:plus>
              <c:numRef>
                <c:f>Fenoles!$J$33</c:f>
                <c:numCache>
                  <c:formatCode>General</c:formatCode>
                  <c:ptCount val="1"/>
                  <c:pt idx="0">
                    <c:v>8.8993089975205049</c:v>
                  </c:pt>
                </c:numCache>
              </c:numRef>
            </c:plus>
            <c:minus>
              <c:numRef>
                <c:f>Fenoles!$J$33</c:f>
                <c:numCache>
                  <c:formatCode>General</c:formatCode>
                  <c:ptCount val="1"/>
                  <c:pt idx="0">
                    <c:v>8.8993089975205049</c:v>
                  </c:pt>
                </c:numCache>
              </c:numRef>
            </c:minus>
          </c:errBars>
          <c:val>
            <c:numRef>
              <c:f>Fenoles!$P$3</c:f>
              <c:numCache>
                <c:formatCode>General</c:formatCode>
                <c:ptCount val="1"/>
                <c:pt idx="0">
                  <c:v>980.5</c:v>
                </c:pt>
              </c:numCache>
            </c:numRef>
          </c:val>
          <c:extLst>
            <c:ext xmlns:c16="http://schemas.microsoft.com/office/drawing/2014/chart" uri="{C3380CC4-5D6E-409C-BE32-E72D297353CC}">
              <c16:uniqueId val="{00000000-0668-43E7-94DC-125B582EEB06}"/>
            </c:ext>
          </c:extLst>
        </c:ser>
        <c:ser>
          <c:idx val="0"/>
          <c:order val="1"/>
          <c:tx>
            <c:strRef>
              <c:f>Fenoles!$A$3</c:f>
              <c:strCache>
                <c:ptCount val="1"/>
                <c:pt idx="0">
                  <c:v>DH50ºC</c:v>
                </c:pt>
              </c:strCache>
            </c:strRef>
          </c:tx>
          <c:spPr>
            <a:ln>
              <a:solidFill>
                <a:schemeClr val="tx1"/>
              </a:solidFill>
            </a:ln>
          </c:spPr>
          <c:invertIfNegative val="0"/>
          <c:errBars>
            <c:errBarType val="both"/>
            <c:errValType val="cust"/>
            <c:noEndCap val="0"/>
            <c:plus>
              <c:numRef>
                <c:f>Fenoles!$J$16</c:f>
                <c:numCache>
                  <c:formatCode>General</c:formatCode>
                  <c:ptCount val="1"/>
                  <c:pt idx="0">
                    <c:v>5.5444831807572754</c:v>
                  </c:pt>
                </c:numCache>
              </c:numRef>
            </c:plus>
            <c:minus>
              <c:numRef>
                <c:f>Fenoles!$J$16</c:f>
                <c:numCache>
                  <c:formatCode>General</c:formatCode>
                  <c:ptCount val="1"/>
                  <c:pt idx="0">
                    <c:v>5.5444831807572754</c:v>
                  </c:pt>
                </c:numCache>
              </c:numRef>
            </c:minus>
          </c:errBars>
          <c:cat>
            <c:strRef>
              <c:f>(Fenoles!$A$3,Fenoles!$A$20,Fenoles!$A$37)</c:f>
              <c:strCache>
                <c:ptCount val="3"/>
                <c:pt idx="0">
                  <c:v>DH50ºC</c:v>
                </c:pt>
                <c:pt idx="1">
                  <c:v>DH65ºC</c:v>
                </c:pt>
                <c:pt idx="2">
                  <c:v>DH80ºC</c:v>
                </c:pt>
              </c:strCache>
            </c:strRef>
          </c:cat>
          <c:val>
            <c:numRef>
              <c:f>Fenoles!$I$16</c:f>
              <c:numCache>
                <c:formatCode>0.00</c:formatCode>
                <c:ptCount val="1"/>
                <c:pt idx="0">
                  <c:v>844.99205025963715</c:v>
                </c:pt>
              </c:numCache>
            </c:numRef>
          </c:val>
          <c:extLst>
            <c:ext xmlns:c16="http://schemas.microsoft.com/office/drawing/2014/chart" uri="{C3380CC4-5D6E-409C-BE32-E72D297353CC}">
              <c16:uniqueId val="{00000001-0668-43E7-94DC-125B582EEB06}"/>
            </c:ext>
          </c:extLst>
        </c:ser>
        <c:ser>
          <c:idx val="1"/>
          <c:order val="2"/>
          <c:tx>
            <c:strRef>
              <c:f>Fenoles!$A$20</c:f>
              <c:strCache>
                <c:ptCount val="1"/>
                <c:pt idx="0">
                  <c:v>DH65ºC</c:v>
                </c:pt>
              </c:strCache>
            </c:strRef>
          </c:tx>
          <c:spPr>
            <a:ln>
              <a:solidFill>
                <a:sysClr val="windowText" lastClr="000000"/>
              </a:solidFill>
            </a:ln>
          </c:spPr>
          <c:invertIfNegative val="0"/>
          <c:errBars>
            <c:errBarType val="both"/>
            <c:errValType val="cust"/>
            <c:noEndCap val="0"/>
            <c:plus>
              <c:numRef>
                <c:f>Fenoles!$J$33</c:f>
                <c:numCache>
                  <c:formatCode>General</c:formatCode>
                  <c:ptCount val="1"/>
                  <c:pt idx="0">
                    <c:v>8.8993089975205049</c:v>
                  </c:pt>
                </c:numCache>
              </c:numRef>
            </c:plus>
            <c:minus>
              <c:numRef>
                <c:f>Fenoles!$J$33</c:f>
                <c:numCache>
                  <c:formatCode>General</c:formatCode>
                  <c:ptCount val="1"/>
                  <c:pt idx="0">
                    <c:v>8.8993089975205049</c:v>
                  </c:pt>
                </c:numCache>
              </c:numRef>
            </c:minus>
          </c:errBars>
          <c:cat>
            <c:strRef>
              <c:f>(Fenoles!$A$3,Fenoles!$A$20,Fenoles!$A$37)</c:f>
              <c:strCache>
                <c:ptCount val="3"/>
                <c:pt idx="0">
                  <c:v>DH50ºC</c:v>
                </c:pt>
                <c:pt idx="1">
                  <c:v>DH65ºC</c:v>
                </c:pt>
                <c:pt idx="2">
                  <c:v>DH80ºC</c:v>
                </c:pt>
              </c:strCache>
            </c:strRef>
          </c:cat>
          <c:val>
            <c:numRef>
              <c:f>Fenoles!$I$33</c:f>
              <c:numCache>
                <c:formatCode>0.00</c:formatCode>
                <c:ptCount val="1"/>
                <c:pt idx="0">
                  <c:v>578.81986940115837</c:v>
                </c:pt>
              </c:numCache>
            </c:numRef>
          </c:val>
          <c:extLst>
            <c:ext xmlns:c16="http://schemas.microsoft.com/office/drawing/2014/chart" uri="{C3380CC4-5D6E-409C-BE32-E72D297353CC}">
              <c16:uniqueId val="{00000002-0668-43E7-94DC-125B582EEB06}"/>
            </c:ext>
          </c:extLst>
        </c:ser>
        <c:ser>
          <c:idx val="2"/>
          <c:order val="3"/>
          <c:tx>
            <c:strRef>
              <c:f>Fenoles!$A$37</c:f>
              <c:strCache>
                <c:ptCount val="1"/>
                <c:pt idx="0">
                  <c:v>DH80ºC</c:v>
                </c:pt>
              </c:strCache>
            </c:strRef>
          </c:tx>
          <c:spPr>
            <a:ln>
              <a:solidFill>
                <a:schemeClr val="tx1"/>
              </a:solidFill>
            </a:ln>
          </c:spPr>
          <c:invertIfNegative val="0"/>
          <c:errBars>
            <c:errBarType val="both"/>
            <c:errValType val="cust"/>
            <c:noEndCap val="0"/>
            <c:plus>
              <c:numRef>
                <c:f>Fenoles!$J$50</c:f>
                <c:numCache>
                  <c:formatCode>General</c:formatCode>
                  <c:ptCount val="1"/>
                  <c:pt idx="0">
                    <c:v>9.0437618435831411</c:v>
                  </c:pt>
                </c:numCache>
              </c:numRef>
            </c:plus>
            <c:minus>
              <c:numRef>
                <c:f>Fenoles!$J$50</c:f>
                <c:numCache>
                  <c:formatCode>General</c:formatCode>
                  <c:ptCount val="1"/>
                  <c:pt idx="0">
                    <c:v>9.0437618435831411</c:v>
                  </c:pt>
                </c:numCache>
              </c:numRef>
            </c:minus>
          </c:errBars>
          <c:cat>
            <c:strRef>
              <c:f>(Fenoles!$A$3,Fenoles!$A$20,Fenoles!$A$37)</c:f>
              <c:strCache>
                <c:ptCount val="3"/>
                <c:pt idx="0">
                  <c:v>DH50ºC</c:v>
                </c:pt>
                <c:pt idx="1">
                  <c:v>DH65ºC</c:v>
                </c:pt>
                <c:pt idx="2">
                  <c:v>DH80ºC</c:v>
                </c:pt>
              </c:strCache>
            </c:strRef>
          </c:cat>
          <c:val>
            <c:numRef>
              <c:f>Fenoles!$I$50</c:f>
              <c:numCache>
                <c:formatCode>0.00</c:formatCode>
                <c:ptCount val="1"/>
                <c:pt idx="0">
                  <c:v>392.26026987827316</c:v>
                </c:pt>
              </c:numCache>
            </c:numRef>
          </c:val>
          <c:extLst>
            <c:ext xmlns:c16="http://schemas.microsoft.com/office/drawing/2014/chart" uri="{C3380CC4-5D6E-409C-BE32-E72D297353CC}">
              <c16:uniqueId val="{00000003-0668-43E7-94DC-125B582EEB06}"/>
            </c:ext>
          </c:extLst>
        </c:ser>
        <c:dLbls>
          <c:showLegendKey val="0"/>
          <c:showVal val="0"/>
          <c:showCatName val="0"/>
          <c:showSerName val="0"/>
          <c:showPercent val="0"/>
          <c:showBubbleSize val="0"/>
        </c:dLbls>
        <c:gapWidth val="190"/>
        <c:overlap val="-20"/>
        <c:axId val="306310520"/>
        <c:axId val="306313656"/>
      </c:barChart>
      <c:catAx>
        <c:axId val="306310520"/>
        <c:scaling>
          <c:orientation val="minMax"/>
        </c:scaling>
        <c:delete val="1"/>
        <c:axPos val="b"/>
        <c:majorTickMark val="out"/>
        <c:minorTickMark val="none"/>
        <c:tickLblPos val="nextTo"/>
        <c:crossAx val="306313656"/>
        <c:crosses val="autoZero"/>
        <c:auto val="1"/>
        <c:lblAlgn val="ctr"/>
        <c:lblOffset val="100"/>
        <c:noMultiLvlLbl val="0"/>
      </c:catAx>
      <c:valAx>
        <c:axId val="306313656"/>
        <c:scaling>
          <c:orientation val="minMax"/>
        </c:scaling>
        <c:delete val="0"/>
        <c:axPos val="l"/>
        <c:title>
          <c:tx>
            <c:rich>
              <a:bodyPr rot="-5400000" vert="horz"/>
              <a:lstStyle/>
              <a:p>
                <a:pPr>
                  <a:defRPr sz="1000" b="0"/>
                </a:pPr>
                <a:r>
                  <a:rPr lang="es-ES" sz="1000" b="0" dirty="0"/>
                  <a:t>(mg ácido gálico/100</a:t>
                </a:r>
                <a:r>
                  <a:rPr lang="es-ES" sz="1000" b="0" baseline="0" dirty="0"/>
                  <a:t> g</a:t>
                </a:r>
                <a:r>
                  <a:rPr lang="es-ES" sz="1000" b="0" dirty="0"/>
                  <a:t>)</a:t>
                </a:r>
              </a:p>
            </c:rich>
          </c:tx>
          <c:layout>
            <c:manualLayout>
              <c:xMode val="edge"/>
              <c:yMode val="edge"/>
              <c:x val="1.9054788682024506E-2"/>
              <c:y val="0.25601620388627105"/>
            </c:manualLayout>
          </c:layout>
          <c:overlay val="0"/>
        </c:title>
        <c:numFmt formatCode="0" sourceLinked="0"/>
        <c:majorTickMark val="out"/>
        <c:minorTickMark val="none"/>
        <c:tickLblPos val="nextTo"/>
        <c:txPr>
          <a:bodyPr/>
          <a:lstStyle/>
          <a:p>
            <a:pPr>
              <a:defRPr sz="1000"/>
            </a:pPr>
            <a:endParaRPr lang="es-ES"/>
          </a:p>
        </c:txPr>
        <c:crossAx val="306310520"/>
        <c:crosses val="autoZero"/>
        <c:crossBetween val="between"/>
      </c:valAx>
      <c:spPr>
        <a:effectLst/>
        <a:scene3d>
          <a:camera prst="orthographicFront"/>
          <a:lightRig rig="threePt" dir="t"/>
        </a:scene3d>
        <a:sp3d/>
      </c:spPr>
    </c:plotArea>
    <c:legend>
      <c:legendPos val="r"/>
      <c:layout>
        <c:manualLayout>
          <c:xMode val="edge"/>
          <c:yMode val="edge"/>
          <c:x val="0.71662929825220412"/>
          <c:y val="0"/>
          <c:w val="0.2833707017477981"/>
          <c:h val="0.348757655293088"/>
        </c:manualLayout>
      </c:layout>
      <c:overlay val="0"/>
      <c:txPr>
        <a:bodyPr/>
        <a:lstStyle/>
        <a:p>
          <a:pPr>
            <a:defRPr sz="900"/>
          </a:pPr>
          <a:endParaRPr lang="es-E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881720" cy="492995"/>
          </a:xfrm>
          <a:prstGeom prst="rect">
            <a:avLst/>
          </a:prstGeom>
          <a:noFill/>
          <a:ln w="9525">
            <a:noFill/>
            <a:miter lim="800000"/>
            <a:headEnd/>
            <a:tailEnd/>
          </a:ln>
          <a:effectLst/>
        </p:spPr>
        <p:txBody>
          <a:bodyPr vert="horz" wrap="square" lIns="90190" tIns="45095" rIns="90190" bIns="45095" numCol="1" anchor="t" anchorCtr="0" compatLnSpc="1">
            <a:prstTxWarp prst="textNoShape">
              <a:avLst/>
            </a:prstTxWarp>
          </a:bodyPr>
          <a:lstStyle>
            <a:lvl1pPr algn="l" eaLnBrk="0" hangingPunct="0">
              <a:defRPr sz="1200"/>
            </a:lvl1pPr>
          </a:lstStyle>
          <a:p>
            <a:pPr>
              <a:defRPr/>
            </a:pPr>
            <a:endParaRPr lang="es-ES"/>
          </a:p>
        </p:txBody>
      </p:sp>
      <p:sp>
        <p:nvSpPr>
          <p:cNvPr id="30723" name="Rectangle 3"/>
          <p:cNvSpPr>
            <a:spLocks noGrp="1" noChangeArrowheads="1"/>
          </p:cNvSpPr>
          <p:nvPr>
            <p:ph type="dt" sz="quarter" idx="1"/>
          </p:nvPr>
        </p:nvSpPr>
        <p:spPr bwMode="auto">
          <a:xfrm>
            <a:off x="3765178" y="0"/>
            <a:ext cx="2881720" cy="492995"/>
          </a:xfrm>
          <a:prstGeom prst="rect">
            <a:avLst/>
          </a:prstGeom>
          <a:noFill/>
          <a:ln w="9525">
            <a:noFill/>
            <a:miter lim="800000"/>
            <a:headEnd/>
            <a:tailEnd/>
          </a:ln>
          <a:effectLst/>
        </p:spPr>
        <p:txBody>
          <a:bodyPr vert="horz" wrap="square" lIns="90190" tIns="45095" rIns="90190" bIns="45095" numCol="1" anchor="t" anchorCtr="0" compatLnSpc="1">
            <a:prstTxWarp prst="textNoShape">
              <a:avLst/>
            </a:prstTxWarp>
          </a:bodyPr>
          <a:lstStyle>
            <a:lvl1pPr algn="r" eaLnBrk="0" hangingPunct="0">
              <a:defRPr sz="1200"/>
            </a:lvl1pPr>
          </a:lstStyle>
          <a:p>
            <a:pPr>
              <a:defRPr/>
            </a:pPr>
            <a:fld id="{EA217BD0-7597-49C7-9003-5D51ADBC9DBE}" type="datetimeFigureOut">
              <a:rPr lang="es-ES"/>
              <a:pPr>
                <a:defRPr/>
              </a:pPr>
              <a:t>23/11/2017</a:t>
            </a:fld>
            <a:endParaRPr lang="es-ES"/>
          </a:p>
        </p:txBody>
      </p:sp>
      <p:sp>
        <p:nvSpPr>
          <p:cNvPr id="30724" name="Rectangle 4"/>
          <p:cNvSpPr>
            <a:spLocks noGrp="1" noChangeArrowheads="1"/>
          </p:cNvSpPr>
          <p:nvPr>
            <p:ph type="ftr" sz="quarter" idx="2"/>
          </p:nvPr>
        </p:nvSpPr>
        <p:spPr bwMode="auto">
          <a:xfrm>
            <a:off x="0" y="9355868"/>
            <a:ext cx="2881720" cy="492995"/>
          </a:xfrm>
          <a:prstGeom prst="rect">
            <a:avLst/>
          </a:prstGeom>
          <a:noFill/>
          <a:ln w="9525">
            <a:noFill/>
            <a:miter lim="800000"/>
            <a:headEnd/>
            <a:tailEnd/>
          </a:ln>
          <a:effectLst/>
        </p:spPr>
        <p:txBody>
          <a:bodyPr vert="horz" wrap="square" lIns="90190" tIns="45095" rIns="90190" bIns="45095" numCol="1" anchor="b" anchorCtr="0" compatLnSpc="1">
            <a:prstTxWarp prst="textNoShape">
              <a:avLst/>
            </a:prstTxWarp>
          </a:bodyPr>
          <a:lstStyle>
            <a:lvl1pPr algn="l" eaLnBrk="0" hangingPunct="0">
              <a:defRPr sz="1200"/>
            </a:lvl1pPr>
          </a:lstStyle>
          <a:p>
            <a:pPr>
              <a:defRPr/>
            </a:pPr>
            <a:endParaRPr lang="es-ES"/>
          </a:p>
        </p:txBody>
      </p:sp>
      <p:sp>
        <p:nvSpPr>
          <p:cNvPr id="30725" name="Rectangle 5"/>
          <p:cNvSpPr>
            <a:spLocks noGrp="1" noChangeArrowheads="1"/>
          </p:cNvSpPr>
          <p:nvPr>
            <p:ph type="sldNum" sz="quarter" idx="3"/>
          </p:nvPr>
        </p:nvSpPr>
        <p:spPr bwMode="auto">
          <a:xfrm>
            <a:off x="3765178" y="9355868"/>
            <a:ext cx="2881720" cy="492995"/>
          </a:xfrm>
          <a:prstGeom prst="rect">
            <a:avLst/>
          </a:prstGeom>
          <a:noFill/>
          <a:ln w="9525">
            <a:noFill/>
            <a:miter lim="800000"/>
            <a:headEnd/>
            <a:tailEnd/>
          </a:ln>
          <a:effectLst/>
        </p:spPr>
        <p:txBody>
          <a:bodyPr vert="horz" wrap="square" lIns="90190" tIns="45095" rIns="90190" bIns="45095" numCol="1" anchor="b" anchorCtr="0" compatLnSpc="1">
            <a:prstTxWarp prst="textNoShape">
              <a:avLst/>
            </a:prstTxWarp>
          </a:bodyPr>
          <a:lstStyle>
            <a:lvl1pPr algn="r" eaLnBrk="0" hangingPunct="0">
              <a:defRPr sz="1200"/>
            </a:lvl1pPr>
          </a:lstStyle>
          <a:p>
            <a:pPr>
              <a:defRPr/>
            </a:pPr>
            <a:fld id="{D61DA1B2-27AD-4B3E-BB18-6904AE664EBA}" type="slidenum">
              <a:rPr lang="es-ES"/>
              <a:pPr>
                <a:defRPr/>
              </a:pPr>
              <a:t>‹Nº›</a:t>
            </a:fld>
            <a:endParaRPr lang="es-ES"/>
          </a:p>
        </p:txBody>
      </p:sp>
    </p:spTree>
    <p:extLst>
      <p:ext uri="{BB962C8B-B14F-4D97-AF65-F5344CB8AC3E}">
        <p14:creationId xmlns:p14="http://schemas.microsoft.com/office/powerpoint/2010/main" val="99319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1720" cy="492995"/>
          </a:xfrm>
          <a:prstGeom prst="rect">
            <a:avLst/>
          </a:prstGeom>
          <a:noFill/>
          <a:ln w="9525">
            <a:noFill/>
            <a:miter lim="800000"/>
            <a:headEnd/>
            <a:tailEnd/>
          </a:ln>
        </p:spPr>
        <p:txBody>
          <a:bodyPr vert="horz" wrap="square" lIns="90183" tIns="45092" rIns="90183" bIns="45092" numCol="1" anchor="t" anchorCtr="0" compatLnSpc="1">
            <a:prstTxWarp prst="textNoShape">
              <a:avLst/>
            </a:prstTxWarp>
          </a:bodyPr>
          <a:lstStyle>
            <a:lvl1pPr algn="l">
              <a:defRPr sz="1200"/>
            </a:lvl1pPr>
          </a:lstStyle>
          <a:p>
            <a:pPr>
              <a:defRPr/>
            </a:pPr>
            <a:endParaRPr lang="es-ES"/>
          </a:p>
        </p:txBody>
      </p:sp>
      <p:sp>
        <p:nvSpPr>
          <p:cNvPr id="4099" name="Rectangle 3"/>
          <p:cNvSpPr>
            <a:spLocks noGrp="1" noChangeArrowheads="1"/>
          </p:cNvSpPr>
          <p:nvPr>
            <p:ph type="dt" idx="1"/>
          </p:nvPr>
        </p:nvSpPr>
        <p:spPr bwMode="auto">
          <a:xfrm>
            <a:off x="3765178" y="0"/>
            <a:ext cx="2881720" cy="492995"/>
          </a:xfrm>
          <a:prstGeom prst="rect">
            <a:avLst/>
          </a:prstGeom>
          <a:noFill/>
          <a:ln w="9525">
            <a:noFill/>
            <a:miter lim="800000"/>
            <a:headEnd/>
            <a:tailEnd/>
          </a:ln>
        </p:spPr>
        <p:txBody>
          <a:bodyPr vert="horz" wrap="square" lIns="90183" tIns="45092" rIns="90183" bIns="45092" numCol="1" anchor="t" anchorCtr="0" compatLnSpc="1">
            <a:prstTxWarp prst="textNoShape">
              <a:avLst/>
            </a:prstTxWarp>
          </a:bodyPr>
          <a:lstStyle>
            <a:lvl1pPr algn="r">
              <a:defRPr sz="1200"/>
            </a:lvl1pPr>
          </a:lstStyle>
          <a:p>
            <a:pPr>
              <a:defRPr/>
            </a:pPr>
            <a:endParaRPr lang="es-ES"/>
          </a:p>
        </p:txBody>
      </p:sp>
      <p:sp>
        <p:nvSpPr>
          <p:cNvPr id="12292" name="Rectangle 4"/>
          <p:cNvSpPr>
            <a:spLocks noGrp="1" noRot="1" noChangeAspect="1" noChangeArrowheads="1" noTextEdit="1"/>
          </p:cNvSpPr>
          <p:nvPr>
            <p:ph type="sldImg" idx="2"/>
          </p:nvPr>
        </p:nvSpPr>
        <p:spPr bwMode="auto">
          <a:xfrm>
            <a:off x="657225" y="738188"/>
            <a:ext cx="5335588" cy="36941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4535" y="4677935"/>
            <a:ext cx="5319381" cy="4433800"/>
          </a:xfrm>
          <a:prstGeom prst="rect">
            <a:avLst/>
          </a:prstGeom>
          <a:noFill/>
          <a:ln w="9525">
            <a:noFill/>
            <a:miter lim="800000"/>
            <a:headEnd/>
            <a:tailEnd/>
          </a:ln>
        </p:spPr>
        <p:txBody>
          <a:bodyPr vert="horz" wrap="square" lIns="90183" tIns="45092" rIns="90183" bIns="45092"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102" name="Rectangle 6"/>
          <p:cNvSpPr>
            <a:spLocks noGrp="1" noChangeArrowheads="1"/>
          </p:cNvSpPr>
          <p:nvPr>
            <p:ph type="ftr" sz="quarter" idx="4"/>
          </p:nvPr>
        </p:nvSpPr>
        <p:spPr bwMode="auto">
          <a:xfrm>
            <a:off x="0" y="9355868"/>
            <a:ext cx="2881720" cy="492995"/>
          </a:xfrm>
          <a:prstGeom prst="rect">
            <a:avLst/>
          </a:prstGeom>
          <a:noFill/>
          <a:ln w="9525">
            <a:noFill/>
            <a:miter lim="800000"/>
            <a:headEnd/>
            <a:tailEnd/>
          </a:ln>
        </p:spPr>
        <p:txBody>
          <a:bodyPr vert="horz" wrap="square" lIns="90183" tIns="45092" rIns="90183" bIns="45092" numCol="1" anchor="b" anchorCtr="0" compatLnSpc="1">
            <a:prstTxWarp prst="textNoShape">
              <a:avLst/>
            </a:prstTxWarp>
          </a:bodyPr>
          <a:lstStyle>
            <a:lvl1pPr algn="l">
              <a:defRPr sz="1200"/>
            </a:lvl1pPr>
          </a:lstStyle>
          <a:p>
            <a:pPr>
              <a:defRPr/>
            </a:pPr>
            <a:endParaRPr lang="es-ES"/>
          </a:p>
        </p:txBody>
      </p:sp>
      <p:sp>
        <p:nvSpPr>
          <p:cNvPr id="4103" name="Rectangle 7"/>
          <p:cNvSpPr>
            <a:spLocks noGrp="1" noChangeArrowheads="1"/>
          </p:cNvSpPr>
          <p:nvPr>
            <p:ph type="sldNum" sz="quarter" idx="5"/>
          </p:nvPr>
        </p:nvSpPr>
        <p:spPr bwMode="auto">
          <a:xfrm>
            <a:off x="3765178" y="9355868"/>
            <a:ext cx="2881720" cy="492995"/>
          </a:xfrm>
          <a:prstGeom prst="rect">
            <a:avLst/>
          </a:prstGeom>
          <a:noFill/>
          <a:ln w="9525">
            <a:noFill/>
            <a:miter lim="800000"/>
            <a:headEnd/>
            <a:tailEnd/>
          </a:ln>
        </p:spPr>
        <p:txBody>
          <a:bodyPr vert="horz" wrap="square" lIns="90183" tIns="45092" rIns="90183" bIns="45092" numCol="1" anchor="b" anchorCtr="0" compatLnSpc="1">
            <a:prstTxWarp prst="textNoShape">
              <a:avLst/>
            </a:prstTxWarp>
          </a:bodyPr>
          <a:lstStyle>
            <a:lvl1pPr algn="r">
              <a:defRPr sz="1200"/>
            </a:lvl1pPr>
          </a:lstStyle>
          <a:p>
            <a:pPr>
              <a:defRPr/>
            </a:pPr>
            <a:fld id="{9685B293-5938-400F-A083-C9E40CB130AD}" type="slidenum">
              <a:rPr lang="es-ES"/>
              <a:pPr>
                <a:defRPr/>
              </a:pPr>
              <a:t>‹Nº›</a:t>
            </a:fld>
            <a:endParaRPr lang="es-ES"/>
          </a:p>
        </p:txBody>
      </p:sp>
    </p:spTree>
    <p:extLst>
      <p:ext uri="{BB962C8B-B14F-4D97-AF65-F5344CB8AC3E}">
        <p14:creationId xmlns:p14="http://schemas.microsoft.com/office/powerpoint/2010/main" val="1815856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ción Listad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776536" y="3140968"/>
            <a:ext cx="8352928" cy="2376264"/>
          </a:xfrm>
        </p:spPr>
        <p:txBody>
          <a:bodyPr anchor="t">
            <a:normAutofit/>
          </a:bodyPr>
          <a:lstStyle>
            <a:lvl1pPr marL="457200" indent="-457200" algn="l">
              <a:buFont typeface="Arial"/>
              <a:buChar char="•"/>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styles12</a:t>
            </a:r>
          </a:p>
          <a:p>
            <a:pPr lvl="0"/>
            <a:endParaRPr lang="es-ES_tradnl" dirty="0"/>
          </a:p>
        </p:txBody>
      </p:sp>
      <p:sp>
        <p:nvSpPr>
          <p:cNvPr id="19" name="Título 18"/>
          <p:cNvSpPr>
            <a:spLocks noGrp="1"/>
          </p:cNvSpPr>
          <p:nvPr>
            <p:ph type="title"/>
          </p:nvPr>
        </p:nvSpPr>
        <p:spPr>
          <a:xfrm>
            <a:off x="776536" y="1412776"/>
            <a:ext cx="8352928" cy="1008112"/>
          </a:xfrm>
        </p:spPr>
        <p:txBody>
          <a:bodyPr>
            <a:normAutofit/>
          </a:bodyPr>
          <a:lstStyle>
            <a:lvl1pPr algn="ctr">
              <a:defRPr sz="4000"/>
            </a:lvl1pPr>
          </a:lstStyle>
          <a:p>
            <a:r>
              <a:rPr lang="es-ES_tradnl" dirty="0"/>
              <a:t>Clic para editar título</a:t>
            </a:r>
            <a:endParaRPr lang="es-ES" dirty="0"/>
          </a:p>
        </p:txBody>
      </p:sp>
      <p:cxnSp>
        <p:nvCxnSpPr>
          <p:cNvPr id="20" name="Conector recto 19"/>
          <p:cNvCxnSpPr/>
          <p:nvPr userDrawn="1"/>
        </p:nvCxnSpPr>
        <p:spPr>
          <a:xfrm>
            <a:off x="776536" y="2924944"/>
            <a:ext cx="8352928"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648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ción Listado F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2576736" y="2348880"/>
            <a:ext cx="6408712" cy="360040"/>
          </a:xfrm>
        </p:spPr>
        <p:txBody>
          <a:bodyPr anchor="t">
            <a:normAutofit/>
          </a:bodyPr>
          <a:lstStyle>
            <a:lvl1pPr marL="0" indent="0" algn="l">
              <a:buFont typeface="Arial"/>
              <a:buNone/>
              <a:defRPr sz="16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styles12</a:t>
            </a:r>
          </a:p>
          <a:p>
            <a:pPr lvl="0"/>
            <a:endParaRPr lang="es-ES_tradnl" dirty="0"/>
          </a:p>
        </p:txBody>
      </p:sp>
      <p:sp>
        <p:nvSpPr>
          <p:cNvPr id="19" name="Título 18"/>
          <p:cNvSpPr>
            <a:spLocks noGrp="1"/>
          </p:cNvSpPr>
          <p:nvPr>
            <p:ph type="title"/>
          </p:nvPr>
        </p:nvSpPr>
        <p:spPr>
          <a:xfrm>
            <a:off x="776536" y="1124744"/>
            <a:ext cx="8352928" cy="1008112"/>
          </a:xfrm>
        </p:spPr>
        <p:txBody>
          <a:bodyPr>
            <a:normAutofit/>
          </a:bodyPr>
          <a:lstStyle>
            <a:lvl1pPr algn="ctr">
              <a:defRPr sz="3200"/>
            </a:lvl1pPr>
          </a:lstStyle>
          <a:p>
            <a:r>
              <a:rPr lang="es-ES_tradnl" dirty="0"/>
              <a:t>Clic para editar título</a:t>
            </a:r>
            <a:endParaRPr lang="es-ES" dirty="0"/>
          </a:p>
        </p:txBody>
      </p:sp>
      <p:cxnSp>
        <p:nvCxnSpPr>
          <p:cNvPr id="20" name="Conector recto 19"/>
          <p:cNvCxnSpPr/>
          <p:nvPr userDrawn="1"/>
        </p:nvCxnSpPr>
        <p:spPr>
          <a:xfrm>
            <a:off x="776536" y="2060848"/>
            <a:ext cx="8352928"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2"/>
          <p:cNvSpPr>
            <a:spLocks noGrp="1"/>
          </p:cNvSpPr>
          <p:nvPr>
            <p:ph type="pic" idx="11"/>
          </p:nvPr>
        </p:nvSpPr>
        <p:spPr>
          <a:xfrm>
            <a:off x="1784648" y="2276872"/>
            <a:ext cx="663232" cy="584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err="1"/>
              <a:t>Click</a:t>
            </a:r>
            <a:r>
              <a:rPr lang="es-ES_tradnl" dirty="0"/>
              <a:t> </a:t>
            </a:r>
            <a:r>
              <a:rPr lang="es-ES_tradnl" dirty="0" err="1"/>
              <a:t>icon</a:t>
            </a:r>
            <a:r>
              <a:rPr lang="es-ES_tradnl" dirty="0"/>
              <a:t> </a:t>
            </a:r>
            <a:r>
              <a:rPr lang="es-ES_tradnl" dirty="0" err="1"/>
              <a:t>to</a:t>
            </a:r>
            <a:r>
              <a:rPr lang="es-ES_tradnl" dirty="0"/>
              <a:t> </a:t>
            </a:r>
            <a:r>
              <a:rPr lang="es-ES_tradnl" dirty="0" err="1"/>
              <a:t>add</a:t>
            </a:r>
            <a:r>
              <a:rPr lang="es-ES_tradnl" dirty="0"/>
              <a:t> </a:t>
            </a:r>
            <a:r>
              <a:rPr lang="es-ES_tradnl" dirty="0" err="1"/>
              <a:t>picture</a:t>
            </a:r>
            <a:endParaRPr lang="en-US" dirty="0"/>
          </a:p>
        </p:txBody>
      </p:sp>
      <p:sp>
        <p:nvSpPr>
          <p:cNvPr id="8" name="Text Placeholder 2"/>
          <p:cNvSpPr>
            <a:spLocks noGrp="1"/>
          </p:cNvSpPr>
          <p:nvPr>
            <p:ph type="body" idx="12"/>
          </p:nvPr>
        </p:nvSpPr>
        <p:spPr>
          <a:xfrm>
            <a:off x="2576736" y="2708920"/>
            <a:ext cx="6480720" cy="720080"/>
          </a:xfrm>
        </p:spPr>
        <p:txBody>
          <a:bodyPr anchor="t">
            <a:normAutofit/>
          </a:bodyPr>
          <a:lstStyle>
            <a:lvl1pPr marL="0" indent="0">
              <a:buFont typeface="+mj-lt"/>
              <a:buNone/>
              <a:defRPr sz="1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Text Placeholder 2"/>
          <p:cNvSpPr>
            <a:spLocks noGrp="1"/>
          </p:cNvSpPr>
          <p:nvPr>
            <p:ph type="body" idx="13"/>
          </p:nvPr>
        </p:nvSpPr>
        <p:spPr>
          <a:xfrm>
            <a:off x="920552" y="5301208"/>
            <a:ext cx="8352928" cy="720080"/>
          </a:xfrm>
        </p:spPr>
        <p:txBody>
          <a:bodyPr anchor="t">
            <a:normAutofit/>
          </a:bodyPr>
          <a:lstStyle>
            <a:lvl1pPr marL="0" indent="0" algn="ctr">
              <a:buFont typeface="+mj-lt"/>
              <a:buNone/>
              <a:defRPr sz="1400" b="1" i="1">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cxnSp>
        <p:nvCxnSpPr>
          <p:cNvPr id="10" name="Conector recto 9"/>
          <p:cNvCxnSpPr/>
          <p:nvPr userDrawn="1"/>
        </p:nvCxnSpPr>
        <p:spPr>
          <a:xfrm>
            <a:off x="920552" y="5157192"/>
            <a:ext cx="8352928"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581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915400" cy="1143000"/>
          </a:xfrm>
        </p:spPr>
        <p:txBody>
          <a:bodyPr/>
          <a:lstStyle>
            <a:lvl1pPr algn="ctr">
              <a:defRPr>
                <a:solidFill>
                  <a:srgbClr val="720B45"/>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Content Placeholder 2"/>
          <p:cNvSpPr>
            <a:spLocks noGrp="1"/>
          </p:cNvSpPr>
          <p:nvPr>
            <p:ph sz="half" idx="1"/>
          </p:nvPr>
        </p:nvSpPr>
        <p:spPr>
          <a:xfrm>
            <a:off x="577850" y="2286000"/>
            <a:ext cx="4375150" cy="3840164"/>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5073650" y="2286000"/>
            <a:ext cx="4375150" cy="3840164"/>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ctr">
              <a:defRPr>
                <a:solidFill>
                  <a:schemeClr val="tx2"/>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Foto+Texto">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solidFill>
                  <a:srgbClr val="77B22F"/>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Picture Placeholder 2"/>
          <p:cNvSpPr>
            <a:spLocks noGrp="1"/>
          </p:cNvSpPr>
          <p:nvPr>
            <p:ph type="pic" idx="1"/>
          </p:nvPr>
        </p:nvSpPr>
        <p:spPr>
          <a:xfrm>
            <a:off x="1941645" y="1295399"/>
            <a:ext cx="59436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err="1"/>
              <a:t>Click</a:t>
            </a:r>
            <a:r>
              <a:rPr lang="es-ES_tradnl" dirty="0"/>
              <a:t> </a:t>
            </a:r>
            <a:r>
              <a:rPr lang="es-ES_tradnl" dirty="0" err="1"/>
              <a:t>icon</a:t>
            </a:r>
            <a:r>
              <a:rPr lang="es-ES_tradnl" dirty="0"/>
              <a:t> </a:t>
            </a:r>
            <a:r>
              <a:rPr lang="es-ES_tradnl" dirty="0" err="1"/>
              <a:t>to</a:t>
            </a:r>
            <a:r>
              <a:rPr lang="es-ES_tradnl" dirty="0"/>
              <a:t> </a:t>
            </a:r>
            <a:r>
              <a:rPr lang="es-ES_tradnl" dirty="0" err="1"/>
              <a:t>add</a:t>
            </a:r>
            <a:r>
              <a:rPr lang="es-ES_tradnl" dirty="0"/>
              <a:t> </a:t>
            </a:r>
            <a:r>
              <a:rPr lang="es-ES_tradnl" dirty="0" err="1"/>
              <a:t>picture</a:t>
            </a:r>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raportad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cxnSp>
        <p:nvCxnSpPr>
          <p:cNvPr id="8" name="Straight Connector 7"/>
          <p:cNvCxnSpPr/>
          <p:nvPr userDrawn="1"/>
        </p:nvCxnSpPr>
        <p:spPr bwMode="auto">
          <a:xfrm rot="5400000">
            <a:off x="2323305" y="3771106"/>
            <a:ext cx="1752600" cy="1588"/>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848544" y="1340768"/>
            <a:ext cx="2133600" cy="1066800"/>
          </a:xfrm>
        </p:spPr>
        <p:txBody>
          <a:bodyPr>
            <a:normAutofit/>
          </a:bodyPr>
          <a:lstStyle>
            <a:lvl1pPr algn="r">
              <a:defRPr sz="2800">
                <a:solidFill>
                  <a:schemeClr val="accent2"/>
                </a:solidFill>
              </a:defRPr>
            </a:lvl1pPr>
          </a:lstStyle>
          <a:p>
            <a:r>
              <a:rPr lang="es-ES_tradnl" dirty="0"/>
              <a:t>ÍNDICE</a:t>
            </a:r>
            <a:endParaRPr lang="en-US" dirty="0"/>
          </a:p>
        </p:txBody>
      </p:sp>
      <p:sp>
        <p:nvSpPr>
          <p:cNvPr id="13" name="Content Placeholder 2"/>
          <p:cNvSpPr>
            <a:spLocks noGrp="1"/>
          </p:cNvSpPr>
          <p:nvPr>
            <p:ph idx="1"/>
          </p:nvPr>
        </p:nvSpPr>
        <p:spPr>
          <a:xfrm>
            <a:off x="3008784" y="2420888"/>
            <a:ext cx="4229100" cy="3840164"/>
          </a:xfrm>
        </p:spPr>
        <p:txBody>
          <a:bodyPr>
            <a:normAutofit/>
          </a:bodyPr>
          <a:lstStyle>
            <a:lvl1pPr>
              <a:defRPr sz="1800">
                <a:solidFill>
                  <a:srgbClr val="D9D9D9"/>
                </a:solidFill>
              </a:defRPr>
            </a:lvl1pPr>
            <a:lvl2pPr>
              <a:defRPr sz="1800">
                <a:solidFill>
                  <a:srgbClr val="D9D9D9"/>
                </a:solidFill>
              </a:defRPr>
            </a:lvl2pPr>
            <a:lvl3pPr>
              <a:defRPr sz="1800">
                <a:solidFill>
                  <a:srgbClr val="D9D9D9"/>
                </a:solidFill>
              </a:defRPr>
            </a:lvl3pPr>
            <a:lvl4pPr>
              <a:defRPr sz="1800">
                <a:solidFill>
                  <a:srgbClr val="D9D9D9"/>
                </a:solidFill>
              </a:defRPr>
            </a:lvl4pPr>
            <a:lvl5pPr>
              <a:defRPr sz="1800">
                <a:solidFill>
                  <a:srgbClr val="D9D9D9"/>
                </a:solidFill>
              </a:defRPr>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88504" y="908720"/>
            <a:ext cx="8928992" cy="792088"/>
          </a:xfrm>
        </p:spPr>
        <p:txBody>
          <a:bodyPr>
            <a:normAutofit/>
          </a:bodyPr>
          <a:lstStyle>
            <a:lvl1pPr algn="ctr">
              <a:defRPr sz="3200">
                <a:solidFill>
                  <a:schemeClr val="tx2"/>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4" name="Subtitle 2"/>
          <p:cNvSpPr>
            <a:spLocks noGrp="1"/>
          </p:cNvSpPr>
          <p:nvPr>
            <p:ph type="subTitle" idx="1"/>
          </p:nvPr>
        </p:nvSpPr>
        <p:spPr>
          <a:xfrm>
            <a:off x="488504" y="1628800"/>
            <a:ext cx="8928992" cy="288032"/>
          </a:xfrm>
        </p:spPr>
        <p:txBody>
          <a:bodyPr>
            <a:noAutofit/>
          </a:bodyPr>
          <a:lstStyle>
            <a:lvl1pPr marL="0" indent="0" algn="ctr">
              <a:buNone/>
              <a:defRPr sz="1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subtitle</a:t>
            </a:r>
            <a:r>
              <a:rPr lang="es-ES_tradnl" dirty="0"/>
              <a:t> </a:t>
            </a:r>
            <a:r>
              <a:rPr lang="es-ES_tradnl" dirty="0" err="1"/>
              <a:t>style</a:t>
            </a:r>
            <a:endParaRPr lang="en-US" dirty="0"/>
          </a:p>
        </p:txBody>
      </p:sp>
      <p:sp>
        <p:nvSpPr>
          <p:cNvPr id="5" name="Text Placeholder 2"/>
          <p:cNvSpPr>
            <a:spLocks noGrp="1"/>
          </p:cNvSpPr>
          <p:nvPr>
            <p:ph type="body" idx="10"/>
          </p:nvPr>
        </p:nvSpPr>
        <p:spPr>
          <a:xfrm>
            <a:off x="776536" y="2824336"/>
            <a:ext cx="8352928" cy="3052936"/>
          </a:xfrm>
        </p:spPr>
        <p:txBody>
          <a:bodyPr anchor="t">
            <a:normAutofit/>
          </a:bodyPr>
          <a:lstStyle>
            <a:lvl1pPr marL="171450" indent="-171450">
              <a:buFont typeface="Arial"/>
              <a:buChar char="•"/>
              <a:defRPr sz="1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cxnSp>
        <p:nvCxnSpPr>
          <p:cNvPr id="8" name="Conector recto 7"/>
          <p:cNvCxnSpPr/>
          <p:nvPr userDrawn="1"/>
        </p:nvCxnSpPr>
        <p:spPr>
          <a:xfrm>
            <a:off x="776536" y="1988840"/>
            <a:ext cx="8352928"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ext Placeholder 3"/>
          <p:cNvSpPr>
            <a:spLocks noGrp="1"/>
          </p:cNvSpPr>
          <p:nvPr>
            <p:ph type="body" sz="half" idx="2"/>
          </p:nvPr>
        </p:nvSpPr>
        <p:spPr>
          <a:xfrm>
            <a:off x="776536" y="2132856"/>
            <a:ext cx="8352928" cy="432048"/>
          </a:xfrm>
          <a:noFill/>
        </p:spPr>
        <p:txBody>
          <a:bodyPr>
            <a:normAutofit/>
          </a:bodyPr>
          <a:lstStyle>
            <a:lvl1pPr marL="0" indent="0">
              <a:buNone/>
              <a:defRPr sz="1800" b="1">
                <a:solidFill>
                  <a:srgbClr val="AE6D9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val="324484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ción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88504" y="908720"/>
            <a:ext cx="8928992" cy="792088"/>
          </a:xfrm>
        </p:spPr>
        <p:txBody>
          <a:bodyPr>
            <a:normAutofit/>
          </a:bodyPr>
          <a:lstStyle>
            <a:lvl1pPr algn="ctr">
              <a:defRPr sz="3200">
                <a:solidFill>
                  <a:schemeClr val="tx2"/>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4" name="Subtitle 2"/>
          <p:cNvSpPr>
            <a:spLocks noGrp="1"/>
          </p:cNvSpPr>
          <p:nvPr>
            <p:ph type="subTitle" idx="1"/>
          </p:nvPr>
        </p:nvSpPr>
        <p:spPr>
          <a:xfrm>
            <a:off x="488504" y="1628800"/>
            <a:ext cx="8928992" cy="288032"/>
          </a:xfrm>
        </p:spPr>
        <p:txBody>
          <a:bodyPr>
            <a:noAutofit/>
          </a:bodyPr>
          <a:lstStyle>
            <a:lvl1pPr marL="0" indent="0" algn="ctr">
              <a:buNone/>
              <a:defRPr sz="1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subtitle</a:t>
            </a:r>
            <a:r>
              <a:rPr lang="es-ES_tradnl" dirty="0"/>
              <a:t> </a:t>
            </a:r>
            <a:r>
              <a:rPr lang="es-ES_tradnl" dirty="0" err="1"/>
              <a:t>style</a:t>
            </a:r>
            <a:endParaRPr lang="en-US" dirty="0"/>
          </a:p>
        </p:txBody>
      </p:sp>
      <p:sp>
        <p:nvSpPr>
          <p:cNvPr id="5" name="Text Placeholder 2"/>
          <p:cNvSpPr>
            <a:spLocks noGrp="1"/>
          </p:cNvSpPr>
          <p:nvPr>
            <p:ph type="body" idx="10"/>
          </p:nvPr>
        </p:nvSpPr>
        <p:spPr>
          <a:xfrm>
            <a:off x="776536" y="3356992"/>
            <a:ext cx="8352928" cy="2520280"/>
          </a:xfrm>
        </p:spPr>
        <p:txBody>
          <a:bodyPr anchor="t">
            <a:normAutofit/>
          </a:bodyPr>
          <a:lstStyle>
            <a:lvl1pPr marL="228600" indent="-228600">
              <a:buFont typeface="+mj-lt"/>
              <a:buAutoNum type="arabicPeriod"/>
              <a:defRPr sz="1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cxnSp>
        <p:nvCxnSpPr>
          <p:cNvPr id="8" name="Conector recto 7"/>
          <p:cNvCxnSpPr/>
          <p:nvPr userDrawn="1"/>
        </p:nvCxnSpPr>
        <p:spPr>
          <a:xfrm>
            <a:off x="776536" y="1988840"/>
            <a:ext cx="8352928"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ext Placeholder 3"/>
          <p:cNvSpPr>
            <a:spLocks noGrp="1"/>
          </p:cNvSpPr>
          <p:nvPr>
            <p:ph type="body" sz="half" idx="2"/>
          </p:nvPr>
        </p:nvSpPr>
        <p:spPr>
          <a:xfrm>
            <a:off x="776536" y="2132856"/>
            <a:ext cx="8352928" cy="432048"/>
          </a:xfrm>
          <a:noFill/>
        </p:spPr>
        <p:txBody>
          <a:bodyPr>
            <a:normAutofit/>
          </a:bodyPr>
          <a:lstStyle>
            <a:lvl1pPr marL="0" indent="0">
              <a:buNone/>
              <a:defRPr sz="1800" b="1">
                <a:solidFill>
                  <a:srgbClr val="AE6D9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7" name="Text Placeholder 2"/>
          <p:cNvSpPr>
            <a:spLocks noGrp="1"/>
          </p:cNvSpPr>
          <p:nvPr>
            <p:ph type="body" idx="11"/>
          </p:nvPr>
        </p:nvSpPr>
        <p:spPr>
          <a:xfrm>
            <a:off x="776536" y="2564904"/>
            <a:ext cx="8352928" cy="864096"/>
          </a:xfrm>
        </p:spPr>
        <p:txBody>
          <a:bodyPr anchor="t">
            <a:normAutofit/>
          </a:bodyPr>
          <a:lstStyle>
            <a:lvl1pPr marL="0" indent="0" algn="l">
              <a:buFont typeface="Arial"/>
              <a:buNone/>
              <a:defRPr sz="1600" b="0" i="1">
                <a:solidFill>
                  <a:srgbClr val="AE6D9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s-ES_tradnl" dirty="0"/>
          </a:p>
        </p:txBody>
      </p:sp>
    </p:spTree>
    <p:extLst>
      <p:ext uri="{BB962C8B-B14F-4D97-AF65-F5344CB8AC3E}">
        <p14:creationId xmlns:p14="http://schemas.microsoft.com/office/powerpoint/2010/main" val="82054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Secc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560512" y="2708920"/>
            <a:ext cx="8928992" cy="1800200"/>
          </a:xfrm>
        </p:spPr>
        <p:txBody>
          <a:bodyPr>
            <a:normAutofit/>
          </a:bodyPr>
          <a:lstStyle>
            <a:lvl1pPr algn="ctr">
              <a:defRPr sz="3600">
                <a:solidFill>
                  <a:srgbClr val="77B22F"/>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ior F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533400" y="3645024"/>
            <a:ext cx="8884096" cy="2448272"/>
          </a:xfrm>
        </p:spPr>
        <p:txBody>
          <a:bodyPr anchor="t">
            <a:normAutofit/>
          </a:bodyPr>
          <a:lstStyle>
            <a:lvl1pPr marL="0" indent="0">
              <a:buNone/>
              <a:defRPr sz="1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7" name="Picture Placeholder 2"/>
          <p:cNvSpPr>
            <a:spLocks noGrp="1"/>
          </p:cNvSpPr>
          <p:nvPr>
            <p:ph type="pic" idx="10"/>
          </p:nvPr>
        </p:nvSpPr>
        <p:spPr>
          <a:xfrm>
            <a:off x="3080792" y="1916832"/>
            <a:ext cx="3168352" cy="1728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err="1"/>
              <a:t>Click</a:t>
            </a:r>
            <a:r>
              <a:rPr lang="es-ES_tradnl" dirty="0"/>
              <a:t> </a:t>
            </a:r>
            <a:r>
              <a:rPr lang="es-ES_tradnl" dirty="0" err="1"/>
              <a:t>icon</a:t>
            </a:r>
            <a:r>
              <a:rPr lang="es-ES_tradnl" dirty="0"/>
              <a:t> </a:t>
            </a:r>
            <a:r>
              <a:rPr lang="es-ES_tradnl" dirty="0" err="1"/>
              <a:t>to</a:t>
            </a:r>
            <a:r>
              <a:rPr lang="es-ES_tradnl" dirty="0"/>
              <a:t> </a:t>
            </a:r>
            <a:r>
              <a:rPr lang="es-ES_tradnl" dirty="0" err="1"/>
              <a:t>add</a:t>
            </a:r>
            <a:r>
              <a:rPr lang="es-ES_tradnl" dirty="0"/>
              <a:t> </a:t>
            </a:r>
            <a:r>
              <a:rPr lang="es-ES_tradnl" dirty="0" err="1"/>
              <a:t>picture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ido">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877300" cy="533400"/>
          </a:xfrm>
        </p:spPr>
        <p:txBody>
          <a:bodyPr/>
          <a:lstStyle>
            <a:lvl1pPr algn="l">
              <a:defRPr/>
            </a:lvl1pPr>
          </a:lstStyle>
          <a:p>
            <a:r>
              <a:rPr lang="es-ES_tradnl"/>
              <a:t>Click to edit Master title style</a:t>
            </a:r>
            <a:endParaRPr lang="en-US"/>
          </a:p>
        </p:txBody>
      </p:sp>
      <p:sp>
        <p:nvSpPr>
          <p:cNvPr id="3" name="Content Placeholder 2"/>
          <p:cNvSpPr>
            <a:spLocks noGrp="1"/>
          </p:cNvSpPr>
          <p:nvPr>
            <p:ph idx="1"/>
          </p:nvPr>
        </p:nvSpPr>
        <p:spPr>
          <a:xfrm>
            <a:off x="457200" y="2286000"/>
            <a:ext cx="8877300" cy="2286000"/>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ción Listad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776536" y="3140968"/>
            <a:ext cx="8352928" cy="1008112"/>
          </a:xfrm>
        </p:spPr>
        <p:txBody>
          <a:bodyPr anchor="t">
            <a:normAutofit/>
          </a:bodyPr>
          <a:lstStyle>
            <a:lvl1pPr marL="0" indent="0" algn="ctr">
              <a:buFont typeface="Arial"/>
              <a:buNone/>
              <a:defRPr sz="28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styles12</a:t>
            </a:r>
          </a:p>
          <a:p>
            <a:pPr lvl="0"/>
            <a:endParaRPr lang="es-ES_tradnl" dirty="0"/>
          </a:p>
        </p:txBody>
      </p:sp>
      <p:cxnSp>
        <p:nvCxnSpPr>
          <p:cNvPr id="18" name="Conector recto 17"/>
          <p:cNvCxnSpPr/>
          <p:nvPr userDrawn="1"/>
        </p:nvCxnSpPr>
        <p:spPr>
          <a:xfrm>
            <a:off x="776536" y="4293096"/>
            <a:ext cx="8352928"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Título 18"/>
          <p:cNvSpPr>
            <a:spLocks noGrp="1"/>
          </p:cNvSpPr>
          <p:nvPr>
            <p:ph type="title"/>
          </p:nvPr>
        </p:nvSpPr>
        <p:spPr>
          <a:xfrm>
            <a:off x="776536" y="1412776"/>
            <a:ext cx="8352928" cy="1008112"/>
          </a:xfrm>
        </p:spPr>
        <p:txBody>
          <a:bodyPr>
            <a:normAutofit/>
          </a:bodyPr>
          <a:lstStyle>
            <a:lvl1pPr algn="ctr">
              <a:defRPr sz="4000"/>
            </a:lvl1pPr>
          </a:lstStyle>
          <a:p>
            <a:r>
              <a:rPr lang="es-ES_tradnl" dirty="0"/>
              <a:t>Clic para editar título</a:t>
            </a:r>
            <a:endParaRPr lang="es-ES" dirty="0"/>
          </a:p>
        </p:txBody>
      </p:sp>
      <p:cxnSp>
        <p:nvCxnSpPr>
          <p:cNvPr id="20" name="Conector recto 19"/>
          <p:cNvCxnSpPr/>
          <p:nvPr userDrawn="1"/>
        </p:nvCxnSpPr>
        <p:spPr>
          <a:xfrm>
            <a:off x="776536" y="2924944"/>
            <a:ext cx="8352928"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id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776536" y="2060848"/>
            <a:ext cx="8352928" cy="2664296"/>
          </a:xfrm>
        </p:spPr>
        <p:txBody>
          <a:bodyPr anchor="t">
            <a:normAutofit/>
          </a:bodyPr>
          <a:lstStyle>
            <a:lvl1pPr marL="0" indent="0" algn="l">
              <a:buFont typeface="Arial"/>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styles12</a:t>
            </a:r>
          </a:p>
          <a:p>
            <a:pPr lvl="0"/>
            <a:endParaRPr lang="es-ES_tradnl" dirty="0"/>
          </a:p>
        </p:txBody>
      </p:sp>
      <p:sp>
        <p:nvSpPr>
          <p:cNvPr id="19" name="Título 18"/>
          <p:cNvSpPr>
            <a:spLocks noGrp="1"/>
          </p:cNvSpPr>
          <p:nvPr>
            <p:ph type="title"/>
          </p:nvPr>
        </p:nvSpPr>
        <p:spPr>
          <a:xfrm>
            <a:off x="776536" y="980728"/>
            <a:ext cx="8352928" cy="1152128"/>
          </a:xfrm>
        </p:spPr>
        <p:txBody>
          <a:bodyPr>
            <a:normAutofit/>
          </a:bodyPr>
          <a:lstStyle>
            <a:lvl1pPr algn="l">
              <a:defRPr sz="2800"/>
            </a:lvl1pPr>
          </a:lstStyle>
          <a:p>
            <a:r>
              <a:rPr lang="es-ES_tradnl" dirty="0"/>
              <a:t>Clic para editar título</a:t>
            </a:r>
            <a:endParaRPr lang="es-ES" dirty="0"/>
          </a:p>
        </p:txBody>
      </p:sp>
    </p:spTree>
    <p:extLst>
      <p:ext uri="{BB962C8B-B14F-4D97-AF65-F5344CB8AC3E}">
        <p14:creationId xmlns:p14="http://schemas.microsoft.com/office/powerpoint/2010/main" val="404481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1143000"/>
            <a:ext cx="8915400" cy="1143000"/>
          </a:xfrm>
          <a:prstGeom prst="rect">
            <a:avLst/>
          </a:prstGeom>
        </p:spPr>
        <p:txBody>
          <a:bodyPr vert="horz" lIns="91440" tIns="45720" rIns="91440" bIns="45720" rtlCol="0" anchor="ctr">
            <a:normAutofit/>
          </a:body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Text Placeholder 2"/>
          <p:cNvSpPr>
            <a:spLocks noGrp="1"/>
          </p:cNvSpPr>
          <p:nvPr>
            <p:ph type="body" idx="1"/>
          </p:nvPr>
        </p:nvSpPr>
        <p:spPr>
          <a:xfrm>
            <a:off x="495300" y="2362200"/>
            <a:ext cx="8915400" cy="3763964"/>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0" r:id="rId2"/>
    <p:sldLayoutId id="2147483785" r:id="rId3"/>
    <p:sldLayoutId id="2147483786" r:id="rId4"/>
    <p:sldLayoutId id="2147483783" r:id="rId5"/>
    <p:sldLayoutId id="2147483782" r:id="rId6"/>
    <p:sldLayoutId id="2147483770" r:id="rId7"/>
    <p:sldLayoutId id="2147483771" r:id="rId8"/>
    <p:sldLayoutId id="2147483789" r:id="rId9"/>
    <p:sldLayoutId id="2147483787" r:id="rId10"/>
    <p:sldLayoutId id="2147483788" r:id="rId11"/>
    <p:sldLayoutId id="2147483772" r:id="rId12"/>
    <p:sldLayoutId id="2147483774" r:id="rId13"/>
    <p:sldLayoutId id="2147483777" r:id="rId14"/>
    <p:sldLayoutId id="2147483775" r:id="rId15"/>
  </p:sldLayoutIdLst>
  <p:txStyles>
    <p:titleStyle>
      <a:lvl1pPr algn="l" defTabSz="457200" rtl="0" eaLnBrk="1" latinLnBrk="0" hangingPunct="1">
        <a:spcBef>
          <a:spcPct val="0"/>
        </a:spcBef>
        <a:buNone/>
        <a:defRPr sz="2000" b="1" kern="1200">
          <a:solidFill>
            <a:srgbClr val="720B45"/>
          </a:solidFill>
          <a:latin typeface="+mj-lt"/>
          <a:ea typeface="+mj-ea"/>
          <a:cs typeface="+mj-cs"/>
        </a:defRPr>
      </a:lvl1pPr>
    </p:titleStyle>
    <p:bodyStyle>
      <a:lvl1pPr marL="342900" indent="-342900" algn="l" defTabSz="457200" rtl="0" eaLnBrk="1" latinLnBrk="0" hangingPunct="1">
        <a:spcBef>
          <a:spcPct val="20000"/>
        </a:spcBef>
        <a:buFont typeface="Arial"/>
        <a:buChar char="•"/>
        <a:defRPr sz="1200" kern="1200">
          <a:solidFill>
            <a:schemeClr val="bg2">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bg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bg2">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bg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orac-info-portal.de/download/ORAC_R2.pdf" TargetMode="External"/><Relationship Id="rId2" Type="http://schemas.openxmlformats.org/officeDocument/2006/relationships/hyperlink" Target="http://jn.nutrition.org/content/133/9/2812/T2.expansion.html" TargetMode="External"/><Relationship Id="rId1" Type="http://schemas.openxmlformats.org/officeDocument/2006/relationships/slideLayout" Target="../slideLayouts/slideLayout10.xml"/><Relationship Id="rId6" Type="http://schemas.openxmlformats.org/officeDocument/2006/relationships/hyperlink" Target="http://www.bornfruits.com/screen/overview/language/es" TargetMode="External"/><Relationship Id="rId5" Type="http://schemas.openxmlformats.org/officeDocument/2006/relationships/hyperlink" Target="http://www.driedfresh.co.nz/" TargetMode="External"/><Relationship Id="rId4" Type="http://schemas.openxmlformats.org/officeDocument/2006/relationships/hyperlink" Target="http://www.gwdryers.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68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18"/>
          <p:cNvSpPr>
            <a:spLocks noGrp="1"/>
          </p:cNvSpPr>
          <p:nvPr>
            <p:ph type="body" idx="10"/>
          </p:nvPr>
        </p:nvSpPr>
        <p:spPr>
          <a:xfrm>
            <a:off x="776536" y="1916832"/>
            <a:ext cx="8424936" cy="3528392"/>
          </a:xfrm>
        </p:spPr>
        <p:txBody>
          <a:bodyPr>
            <a:normAutofit fontScale="92500" lnSpcReduction="10000"/>
          </a:bodyPr>
          <a:lstStyle/>
          <a:p>
            <a:r>
              <a:rPr lang="es-ES_tradnl" sz="1600" b="1" dirty="0"/>
              <a:t>ALTO CONTENIDO EN AZUCAR Y ÁCIDOS ORGÁNICOS DIFICULTA</a:t>
            </a:r>
          </a:p>
          <a:p>
            <a:endParaRPr lang="es-ES" sz="1600" dirty="0"/>
          </a:p>
          <a:p>
            <a:pPr marL="285750" indent="-285750">
              <a:buFont typeface="Arial"/>
              <a:buChar char="•"/>
            </a:pPr>
            <a:endParaRPr lang="es-ES" sz="1600" dirty="0"/>
          </a:p>
          <a:p>
            <a:pPr marL="285750" indent="-285750">
              <a:buFont typeface="Arial"/>
              <a:buChar char="•"/>
            </a:pPr>
            <a:r>
              <a:rPr lang="es-ES_tradnl" sz="1600" b="1" dirty="0"/>
              <a:t>LIOFILIZACIÓN</a:t>
            </a:r>
          </a:p>
          <a:p>
            <a:pPr marL="285750" indent="-285750">
              <a:buFont typeface="Arial"/>
              <a:buChar char="•"/>
            </a:pPr>
            <a:endParaRPr lang="es-ES_tradnl" b="1" dirty="0"/>
          </a:p>
          <a:p>
            <a:pPr marL="285750" indent="-285750">
              <a:buFont typeface="Arial"/>
              <a:buChar char="•"/>
            </a:pPr>
            <a:endParaRPr lang="es-ES_tradnl" b="1" dirty="0"/>
          </a:p>
          <a:p>
            <a:pPr marL="285750" indent="-285750">
              <a:buFont typeface="Arial"/>
              <a:buChar char="•"/>
            </a:pPr>
            <a:endParaRPr lang="es-ES_tradnl" b="1" dirty="0"/>
          </a:p>
          <a:p>
            <a:pPr marL="285750" indent="-285750">
              <a:buFont typeface="Arial"/>
              <a:buChar char="•"/>
            </a:pPr>
            <a:r>
              <a:rPr lang="es-ES_tradnl" sz="1600" b="1" dirty="0"/>
              <a:t>ATOMIZACIÓN</a:t>
            </a:r>
          </a:p>
          <a:p>
            <a:pPr marL="1200150" lvl="2" indent="-285750">
              <a:buFont typeface="Wingdings" charset="2"/>
              <a:buChar char="ü"/>
            </a:pPr>
            <a:r>
              <a:rPr lang="es-ES_tradnl" sz="1300" dirty="0"/>
              <a:t>ADICIÓN DE ADYUVANTES </a:t>
            </a:r>
          </a:p>
          <a:p>
            <a:pPr lvl="2"/>
            <a:r>
              <a:rPr lang="es-ES_tradnl" sz="1300" i="1" dirty="0"/>
              <a:t>         </a:t>
            </a:r>
            <a:r>
              <a:rPr lang="es-ES_tradnl" sz="900" i="1" dirty="0"/>
              <a:t>(MALTODEXTRINA, GOMAS, AMILOPECTINA, CELULOSAS)</a:t>
            </a:r>
          </a:p>
          <a:p>
            <a:pPr marL="1200150" lvl="2" indent="-285750">
              <a:buFont typeface="Wingdings" charset="2"/>
              <a:buChar char="ü"/>
            </a:pPr>
            <a:r>
              <a:rPr lang="es-ES_tradnl" sz="1300" dirty="0"/>
              <a:t>DISMINUCIÓN COMPUESTOS NUTRICIONALES</a:t>
            </a:r>
          </a:p>
          <a:p>
            <a:pPr marL="1200150" lvl="2" indent="-285750">
              <a:buFont typeface="Wingdings" charset="2"/>
              <a:buChar char="ü"/>
            </a:pPr>
            <a:r>
              <a:rPr lang="es-ES_tradnl" sz="1300" dirty="0"/>
              <a:t>PARDEAMIENTO POR ELEVADAS TEMPERATURAS</a:t>
            </a:r>
          </a:p>
          <a:p>
            <a:pPr marL="1200150" lvl="2" indent="-285750">
              <a:buFont typeface="Wingdings" charset="2"/>
              <a:buChar char="ü"/>
            </a:pPr>
            <a:r>
              <a:rPr lang="es-ES_tradnl" sz="1300" dirty="0"/>
              <a:t>BAJA SOLUBILIDAD DEBIDO A LOS CARRIERS</a:t>
            </a:r>
          </a:p>
        </p:txBody>
      </p:sp>
      <p:sp>
        <p:nvSpPr>
          <p:cNvPr id="7" name="Título 6"/>
          <p:cNvSpPr>
            <a:spLocks noGrp="1"/>
          </p:cNvSpPr>
          <p:nvPr>
            <p:ph type="title"/>
          </p:nvPr>
        </p:nvSpPr>
        <p:spPr>
          <a:xfrm>
            <a:off x="776536" y="908720"/>
            <a:ext cx="8496944" cy="1008112"/>
          </a:xfrm>
        </p:spPr>
        <p:txBody>
          <a:bodyPr>
            <a:normAutofit/>
          </a:bodyPr>
          <a:lstStyle/>
          <a:p>
            <a:r>
              <a:rPr lang="es-ES" sz="2400" dirty="0"/>
              <a:t>CONCENTRADO DE CEREZA ZUFRISA Y ZUMO DE CEREZA</a:t>
            </a:r>
          </a:p>
        </p:txBody>
      </p:sp>
      <p:sp>
        <p:nvSpPr>
          <p:cNvPr id="26" name="Cheurón 25"/>
          <p:cNvSpPr/>
          <p:nvPr/>
        </p:nvSpPr>
        <p:spPr>
          <a:xfrm>
            <a:off x="7545288" y="4581128"/>
            <a:ext cx="576064" cy="576064"/>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pic>
        <p:nvPicPr>
          <p:cNvPr id="29" name="Imagen 2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5508" y="2708920"/>
            <a:ext cx="1035364" cy="1269835"/>
          </a:xfrm>
          <a:prstGeom prst="rect">
            <a:avLst/>
          </a:prstGeom>
        </p:spPr>
      </p:pic>
      <p:pic>
        <p:nvPicPr>
          <p:cNvPr id="30" name="Imagen 2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70516" y="2708920"/>
            <a:ext cx="1298508" cy="1269834"/>
          </a:xfrm>
          <a:prstGeom prst="rect">
            <a:avLst/>
          </a:prstGeom>
        </p:spPr>
      </p:pic>
      <p:pic>
        <p:nvPicPr>
          <p:cNvPr id="31" name="Imagen 3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021312" y="4232896"/>
            <a:ext cx="1175744" cy="1152128"/>
          </a:xfrm>
          <a:prstGeom prst="rect">
            <a:avLst/>
          </a:prstGeom>
        </p:spPr>
      </p:pic>
      <p:pic>
        <p:nvPicPr>
          <p:cNvPr id="32" name="Imagen 3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5091910" y="4539966"/>
            <a:ext cx="1188081" cy="550323"/>
          </a:xfrm>
          <a:prstGeom prst="rect">
            <a:avLst/>
          </a:prstGeom>
        </p:spPr>
      </p:pic>
    </p:spTree>
    <p:extLst>
      <p:ext uri="{BB962C8B-B14F-4D97-AF65-F5344CB8AC3E}">
        <p14:creationId xmlns:p14="http://schemas.microsoft.com/office/powerpoint/2010/main" val="2027253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heurón 25"/>
          <p:cNvSpPr/>
          <p:nvPr/>
        </p:nvSpPr>
        <p:spPr>
          <a:xfrm rot="5400000">
            <a:off x="4304928" y="692696"/>
            <a:ext cx="1008112" cy="1008112"/>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27" name="Título 6"/>
          <p:cNvSpPr txBox="1">
            <a:spLocks/>
          </p:cNvSpPr>
          <p:nvPr/>
        </p:nvSpPr>
        <p:spPr>
          <a:xfrm>
            <a:off x="668524" y="1628800"/>
            <a:ext cx="8568952" cy="115212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720B45"/>
                </a:solidFill>
                <a:latin typeface="+mj-lt"/>
                <a:ea typeface="+mj-ea"/>
                <a:cs typeface="+mj-cs"/>
              </a:defRPr>
            </a:lvl1pPr>
          </a:lstStyle>
          <a:p>
            <a:pPr algn="ctr"/>
            <a:r>
              <a:rPr lang="es-ES" sz="1600" i="1" dirty="0">
                <a:solidFill>
                  <a:schemeClr val="accent2"/>
                </a:solidFill>
              </a:rPr>
              <a:t>PERDEMOS LA PREMISA DE PRODUCTO DE CALIDAD NUTRICIONAL Y ORGANOLÉPTICA</a:t>
            </a:r>
          </a:p>
        </p:txBody>
      </p:sp>
      <p:sp>
        <p:nvSpPr>
          <p:cNvPr id="28" name="Rectángulo 27"/>
          <p:cNvSpPr/>
          <p:nvPr/>
        </p:nvSpPr>
        <p:spPr>
          <a:xfrm>
            <a:off x="1064568" y="1844824"/>
            <a:ext cx="7704856" cy="720080"/>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9" name="Tabla 8"/>
          <p:cNvGraphicFramePr>
            <a:graphicFrameLocks noGrp="1"/>
          </p:cNvGraphicFramePr>
          <p:nvPr>
            <p:extLst>
              <p:ext uri="{D42A27DB-BD31-4B8C-83A1-F6EECF244321}">
                <p14:modId xmlns:p14="http://schemas.microsoft.com/office/powerpoint/2010/main" val="1844531187"/>
              </p:ext>
            </p:extLst>
          </p:nvPr>
        </p:nvGraphicFramePr>
        <p:xfrm>
          <a:off x="1136576" y="2780928"/>
          <a:ext cx="5688632" cy="1841364"/>
        </p:xfrm>
        <a:graphic>
          <a:graphicData uri="http://schemas.openxmlformats.org/drawingml/2006/table">
            <a:tbl>
              <a:tblPr firstRow="1" bandRow="1">
                <a:tableStyleId>{8A107856-5554-42FB-B03E-39F5DBC370BA}</a:tableStyleId>
              </a:tblPr>
              <a:tblGrid>
                <a:gridCol w="1475205">
                  <a:extLst>
                    <a:ext uri="{9D8B030D-6E8A-4147-A177-3AD203B41FA5}">
                      <a16:colId xmlns:a16="http://schemas.microsoft.com/office/drawing/2014/main" val="20000"/>
                    </a:ext>
                  </a:extLst>
                </a:gridCol>
                <a:gridCol w="1002889">
                  <a:extLst>
                    <a:ext uri="{9D8B030D-6E8A-4147-A177-3AD203B41FA5}">
                      <a16:colId xmlns:a16="http://schemas.microsoft.com/office/drawing/2014/main" val="20001"/>
                    </a:ext>
                  </a:extLst>
                </a:gridCol>
                <a:gridCol w="1455227">
                  <a:extLst>
                    <a:ext uri="{9D8B030D-6E8A-4147-A177-3AD203B41FA5}">
                      <a16:colId xmlns:a16="http://schemas.microsoft.com/office/drawing/2014/main" val="20002"/>
                    </a:ext>
                  </a:extLst>
                </a:gridCol>
                <a:gridCol w="929977">
                  <a:extLst>
                    <a:ext uri="{9D8B030D-6E8A-4147-A177-3AD203B41FA5}">
                      <a16:colId xmlns:a16="http://schemas.microsoft.com/office/drawing/2014/main" val="20003"/>
                    </a:ext>
                  </a:extLst>
                </a:gridCol>
                <a:gridCol w="825334">
                  <a:extLst>
                    <a:ext uri="{9D8B030D-6E8A-4147-A177-3AD203B41FA5}">
                      <a16:colId xmlns:a16="http://schemas.microsoft.com/office/drawing/2014/main" val="20004"/>
                    </a:ext>
                  </a:extLst>
                </a:gridCol>
              </a:tblGrid>
              <a:tr h="414010">
                <a:tc>
                  <a:txBody>
                    <a:bodyPr/>
                    <a:lstStyle/>
                    <a:p>
                      <a:endParaRPr lang="es-ES_tradnl" sz="1600" dirty="0"/>
                    </a:p>
                  </a:txBody>
                  <a:tcPr marL="104992" marR="104992" marT="52496" marB="52496"/>
                </a:tc>
                <a:tc>
                  <a:txBody>
                    <a:bodyPr/>
                    <a:lstStyle/>
                    <a:p>
                      <a:r>
                        <a:rPr lang="es-ES_tradnl" sz="1600" dirty="0"/>
                        <a:t>FENOLES</a:t>
                      </a:r>
                    </a:p>
                  </a:txBody>
                  <a:tcPr marL="104992" marR="104992" marT="52496" marB="52496"/>
                </a:tc>
                <a:tc>
                  <a:txBody>
                    <a:bodyPr/>
                    <a:lstStyle/>
                    <a:p>
                      <a:r>
                        <a:rPr lang="es-ES_tradnl" sz="1600" dirty="0"/>
                        <a:t>FLAVONOIDES</a:t>
                      </a:r>
                    </a:p>
                  </a:txBody>
                  <a:tcPr marL="104992" marR="104992" marT="52496" marB="52496"/>
                </a:tc>
                <a:tc>
                  <a:txBody>
                    <a:bodyPr/>
                    <a:lstStyle/>
                    <a:p>
                      <a:r>
                        <a:rPr lang="es-ES_tradnl" sz="1600" dirty="0"/>
                        <a:t>DPPH</a:t>
                      </a:r>
                    </a:p>
                  </a:txBody>
                  <a:tcPr marL="104992" marR="104992" marT="52496" marB="52496"/>
                </a:tc>
                <a:tc>
                  <a:txBody>
                    <a:bodyPr/>
                    <a:lstStyle/>
                    <a:p>
                      <a:r>
                        <a:rPr lang="es-ES_tradnl" sz="1600" dirty="0"/>
                        <a:t>FRAP</a:t>
                      </a:r>
                    </a:p>
                  </a:txBody>
                  <a:tcPr marL="104992" marR="104992" marT="52496" marB="52496"/>
                </a:tc>
                <a:extLst>
                  <a:ext uri="{0D108BD9-81ED-4DB2-BD59-A6C34878D82A}">
                    <a16:rowId xmlns:a16="http://schemas.microsoft.com/office/drawing/2014/main" val="10000"/>
                  </a:ext>
                </a:extLst>
              </a:tr>
              <a:tr h="354956">
                <a:tc>
                  <a:txBody>
                    <a:bodyPr/>
                    <a:lstStyle/>
                    <a:p>
                      <a:r>
                        <a:rPr lang="es-ES_tradnl" sz="1600" dirty="0"/>
                        <a:t>ZUMO FRESCO</a:t>
                      </a:r>
                    </a:p>
                  </a:txBody>
                  <a:tcPr marL="104992" marR="104992" marT="52496" marB="52496"/>
                </a:tc>
                <a:tc>
                  <a:txBody>
                    <a:bodyPr/>
                    <a:lstStyle/>
                    <a:p>
                      <a:r>
                        <a:rPr lang="es-ES_tradnl" sz="1600"/>
                        <a:t>209,51</a:t>
                      </a:r>
                      <a:endParaRPr lang="es-ES_tradnl" sz="1600" dirty="0"/>
                    </a:p>
                  </a:txBody>
                  <a:tcPr marL="104992" marR="104992" marT="52496" marB="52496"/>
                </a:tc>
                <a:tc>
                  <a:txBody>
                    <a:bodyPr/>
                    <a:lstStyle/>
                    <a:p>
                      <a:r>
                        <a:rPr lang="es-ES_tradnl" sz="1600" dirty="0"/>
                        <a:t>194,37</a:t>
                      </a:r>
                    </a:p>
                  </a:txBody>
                  <a:tcPr marL="104992" marR="104992" marT="52496" marB="52496"/>
                </a:tc>
                <a:tc>
                  <a:txBody>
                    <a:bodyPr/>
                    <a:lstStyle/>
                    <a:p>
                      <a:r>
                        <a:rPr lang="es-ES_tradnl" sz="1600" dirty="0"/>
                        <a:t>1569,56</a:t>
                      </a:r>
                    </a:p>
                  </a:txBody>
                  <a:tcPr marL="104992" marR="104992" marT="52496" marB="52496"/>
                </a:tc>
                <a:tc>
                  <a:txBody>
                    <a:bodyPr/>
                    <a:lstStyle/>
                    <a:p>
                      <a:r>
                        <a:rPr lang="es-ES_tradnl" sz="1600" dirty="0"/>
                        <a:t>874,36</a:t>
                      </a:r>
                    </a:p>
                  </a:txBody>
                  <a:tcPr marL="104992" marR="104992" marT="52496" marB="52496"/>
                </a:tc>
                <a:extLst>
                  <a:ext uri="{0D108BD9-81ED-4DB2-BD59-A6C34878D82A}">
                    <a16:rowId xmlns:a16="http://schemas.microsoft.com/office/drawing/2014/main" val="10001"/>
                  </a:ext>
                </a:extLst>
              </a:tr>
              <a:tr h="361637">
                <a:tc>
                  <a:txBody>
                    <a:bodyPr/>
                    <a:lstStyle/>
                    <a:p>
                      <a:r>
                        <a:rPr lang="es-ES_tradnl" sz="1600" dirty="0"/>
                        <a:t>ATMZM</a:t>
                      </a:r>
                    </a:p>
                  </a:txBody>
                  <a:tcPr marL="104992" marR="104992" marT="52496" marB="52496"/>
                </a:tc>
                <a:tc>
                  <a:txBody>
                    <a:bodyPr/>
                    <a:lstStyle/>
                    <a:p>
                      <a:r>
                        <a:rPr lang="es-ES_tradnl" sz="1600" dirty="0"/>
                        <a:t>100,15</a:t>
                      </a:r>
                    </a:p>
                  </a:txBody>
                  <a:tcPr marL="104992" marR="104992" marT="52496" marB="52496"/>
                </a:tc>
                <a:tc>
                  <a:txBody>
                    <a:bodyPr/>
                    <a:lstStyle/>
                    <a:p>
                      <a:r>
                        <a:rPr lang="es-ES_tradnl" sz="1600" dirty="0"/>
                        <a:t>41,27</a:t>
                      </a:r>
                    </a:p>
                  </a:txBody>
                  <a:tcPr marL="104992" marR="104992" marT="52496" marB="52496"/>
                </a:tc>
                <a:tc>
                  <a:txBody>
                    <a:bodyPr/>
                    <a:lstStyle/>
                    <a:p>
                      <a:r>
                        <a:rPr lang="es-ES_tradnl" sz="1600" dirty="0"/>
                        <a:t>1566,58</a:t>
                      </a:r>
                    </a:p>
                  </a:txBody>
                  <a:tcPr marL="104992" marR="104992" marT="52496" marB="52496"/>
                </a:tc>
                <a:tc>
                  <a:txBody>
                    <a:bodyPr/>
                    <a:lstStyle/>
                    <a:p>
                      <a:r>
                        <a:rPr lang="es-ES_tradnl" sz="1600" dirty="0"/>
                        <a:t>539,49</a:t>
                      </a:r>
                    </a:p>
                  </a:txBody>
                  <a:tcPr marL="104992" marR="104992" marT="52496" marB="52496"/>
                </a:tc>
                <a:extLst>
                  <a:ext uri="{0D108BD9-81ED-4DB2-BD59-A6C34878D82A}">
                    <a16:rowId xmlns:a16="http://schemas.microsoft.com/office/drawing/2014/main" val="10002"/>
                  </a:ext>
                </a:extLst>
              </a:tr>
              <a:tr h="355805">
                <a:tc>
                  <a:txBody>
                    <a:bodyPr/>
                    <a:lstStyle/>
                    <a:p>
                      <a:r>
                        <a:rPr lang="es-ES_tradnl" sz="1600" dirty="0"/>
                        <a:t>ATMZG</a:t>
                      </a:r>
                    </a:p>
                  </a:txBody>
                  <a:tcPr marL="104992" marR="104992" marT="52496" marB="52496"/>
                </a:tc>
                <a:tc>
                  <a:txBody>
                    <a:bodyPr/>
                    <a:lstStyle/>
                    <a:p>
                      <a:r>
                        <a:rPr lang="es-ES_tradnl" sz="1600" dirty="0"/>
                        <a:t>73,11</a:t>
                      </a:r>
                    </a:p>
                  </a:txBody>
                  <a:tcPr marL="104992" marR="104992" marT="52496" marB="52496"/>
                </a:tc>
                <a:tc>
                  <a:txBody>
                    <a:bodyPr/>
                    <a:lstStyle/>
                    <a:p>
                      <a:r>
                        <a:rPr lang="es-ES_tradnl" sz="1600" dirty="0"/>
                        <a:t>31,71</a:t>
                      </a:r>
                    </a:p>
                  </a:txBody>
                  <a:tcPr marL="104992" marR="104992" marT="52496" marB="52496"/>
                </a:tc>
                <a:tc>
                  <a:txBody>
                    <a:bodyPr/>
                    <a:lstStyle/>
                    <a:p>
                      <a:r>
                        <a:rPr lang="es-ES_tradnl" sz="1600" dirty="0"/>
                        <a:t>290,84</a:t>
                      </a:r>
                    </a:p>
                  </a:txBody>
                  <a:tcPr marL="104992" marR="104992" marT="52496" marB="52496"/>
                </a:tc>
                <a:tc>
                  <a:txBody>
                    <a:bodyPr/>
                    <a:lstStyle/>
                    <a:p>
                      <a:r>
                        <a:rPr lang="es-ES_tradnl" sz="1600" dirty="0"/>
                        <a:t>235,96</a:t>
                      </a:r>
                    </a:p>
                  </a:txBody>
                  <a:tcPr marL="104992" marR="104992" marT="52496" marB="52496"/>
                </a:tc>
                <a:extLst>
                  <a:ext uri="{0D108BD9-81ED-4DB2-BD59-A6C34878D82A}">
                    <a16:rowId xmlns:a16="http://schemas.microsoft.com/office/drawing/2014/main" val="10003"/>
                  </a:ext>
                </a:extLst>
              </a:tr>
              <a:tr h="354956">
                <a:tc>
                  <a:txBody>
                    <a:bodyPr/>
                    <a:lstStyle/>
                    <a:p>
                      <a:r>
                        <a:rPr lang="es-ES_tradnl" sz="1600" dirty="0"/>
                        <a:t>ATMZMG</a:t>
                      </a:r>
                    </a:p>
                  </a:txBody>
                  <a:tcPr marL="104992" marR="104992" marT="52496" marB="52496"/>
                </a:tc>
                <a:tc>
                  <a:txBody>
                    <a:bodyPr/>
                    <a:lstStyle/>
                    <a:p>
                      <a:r>
                        <a:rPr lang="es-ES_tradnl" sz="1600" dirty="0"/>
                        <a:t>64,76</a:t>
                      </a:r>
                    </a:p>
                  </a:txBody>
                  <a:tcPr marL="104992" marR="104992" marT="52496" marB="52496"/>
                </a:tc>
                <a:tc>
                  <a:txBody>
                    <a:bodyPr/>
                    <a:lstStyle/>
                    <a:p>
                      <a:r>
                        <a:rPr lang="es-ES_tradnl" sz="1600" dirty="0"/>
                        <a:t>31,68</a:t>
                      </a:r>
                    </a:p>
                  </a:txBody>
                  <a:tcPr marL="104992" marR="104992" marT="52496" marB="52496"/>
                </a:tc>
                <a:tc>
                  <a:txBody>
                    <a:bodyPr/>
                    <a:lstStyle/>
                    <a:p>
                      <a:r>
                        <a:rPr lang="es-ES_tradnl" sz="1600" dirty="0"/>
                        <a:t>315,61</a:t>
                      </a:r>
                    </a:p>
                  </a:txBody>
                  <a:tcPr marL="104992" marR="104992" marT="52496" marB="52496"/>
                </a:tc>
                <a:tc>
                  <a:txBody>
                    <a:bodyPr/>
                    <a:lstStyle/>
                    <a:p>
                      <a:r>
                        <a:rPr lang="es-ES_tradnl" sz="1600" dirty="0"/>
                        <a:t>254,82</a:t>
                      </a:r>
                    </a:p>
                  </a:txBody>
                  <a:tcPr marL="104992" marR="104992" marT="52496" marB="52496"/>
                </a:tc>
                <a:extLst>
                  <a:ext uri="{0D108BD9-81ED-4DB2-BD59-A6C34878D82A}">
                    <a16:rowId xmlns:a16="http://schemas.microsoft.com/office/drawing/2014/main" val="10004"/>
                  </a:ext>
                </a:extLst>
              </a:tr>
            </a:tbl>
          </a:graphicData>
        </a:graphic>
      </p:graphicFrame>
      <p:pic>
        <p:nvPicPr>
          <p:cNvPr id="10" name="Imagen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879957" y="3086219"/>
            <a:ext cx="1394811" cy="1216277"/>
          </a:xfrm>
          <a:prstGeom prst="rect">
            <a:avLst/>
          </a:prstGeom>
          <a:ln>
            <a:solidFill>
              <a:srgbClr val="77B22F"/>
            </a:solidFill>
          </a:ln>
        </p:spPr>
      </p:pic>
      <p:pic>
        <p:nvPicPr>
          <p:cNvPr id="11" name="Imagen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8201909" y="3132419"/>
            <a:ext cx="1394810" cy="1123877"/>
          </a:xfrm>
          <a:prstGeom prst="rect">
            <a:avLst/>
          </a:prstGeom>
          <a:ln>
            <a:solidFill>
              <a:srgbClr val="77B22F"/>
            </a:solidFill>
          </a:ln>
        </p:spPr>
      </p:pic>
    </p:spTree>
    <p:extLst>
      <p:ext uri="{BB962C8B-B14F-4D97-AF65-F5344CB8AC3E}">
        <p14:creationId xmlns:p14="http://schemas.microsoft.com/office/powerpoint/2010/main" val="412866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776536" y="908720"/>
            <a:ext cx="8568952" cy="1152128"/>
          </a:xfrm>
        </p:spPr>
        <p:txBody>
          <a:bodyPr>
            <a:normAutofit/>
          </a:bodyPr>
          <a:lstStyle/>
          <a:p>
            <a:r>
              <a:rPr lang="es-ES" sz="2400" dirty="0"/>
              <a:t>CONCENTRADO DE CEREZA ZUFRISA</a:t>
            </a:r>
          </a:p>
        </p:txBody>
      </p:sp>
      <p:pic>
        <p:nvPicPr>
          <p:cNvPr id="6" name="Picture 2" descr="C:\Users\PORTATIL\Desktop\TFG\fotos\Espuma\IMG_20170403_19033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18340" y="1988841"/>
            <a:ext cx="996513" cy="1440160"/>
          </a:xfrm>
          <a:prstGeom prst="rect">
            <a:avLst/>
          </a:prstGeom>
          <a:noFill/>
          <a:ln>
            <a:solidFill>
              <a:schemeClr val="accent2"/>
            </a:solidFill>
          </a:ln>
          <a:extLst>
            <a:ext uri="{909E8E84-426E-40dd-AFC4-6F175D3DCCD1}">
              <a14:hiddenFill xmlns:a14="http://schemas.microsoft.com/office/drawing/2010/main" xmlns="">
                <a:solidFill>
                  <a:srgbClr val="FFFFFF"/>
                </a:solidFill>
              </a14:hiddenFill>
            </a:ext>
          </a:extLst>
        </p:spPr>
      </p:pic>
      <p:pic>
        <p:nvPicPr>
          <p:cNvPr id="8" name="Picture 3" descr="C:\Users\PORTATIL\Desktop\TFG\fotos\Espuma\IMG_20170323_17551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0672" y="1988840"/>
            <a:ext cx="1625920" cy="1440160"/>
          </a:xfrm>
          <a:prstGeom prst="rect">
            <a:avLst/>
          </a:prstGeom>
          <a:noFill/>
          <a:ln>
            <a:solidFill>
              <a:srgbClr val="77B22F"/>
            </a:solidFill>
          </a:ln>
          <a:extLst>
            <a:ext uri="{909E8E84-426E-40dd-AFC4-6F175D3DCCD1}">
              <a14:hiddenFill xmlns:a14="http://schemas.microsoft.com/office/drawing/2010/main" xmlns="">
                <a:solidFill>
                  <a:srgbClr val="FFFFFF"/>
                </a:solidFill>
              </a14:hiddenFill>
            </a:ext>
          </a:extLst>
        </p:spPr>
      </p:pic>
      <p:pic>
        <p:nvPicPr>
          <p:cNvPr id="9" name="Picture 4" descr="C:\Users\PORTATIL\Desktop\TFG\fotos\Espuma\IMG_20170403_191829.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800873" y="1988841"/>
            <a:ext cx="1379350" cy="1440160"/>
          </a:xfrm>
          <a:prstGeom prst="rect">
            <a:avLst/>
          </a:prstGeom>
          <a:noFill/>
          <a:ln>
            <a:solidFill>
              <a:srgbClr val="77B22F"/>
            </a:solidFill>
          </a:ln>
          <a:extLst>
            <a:ext uri="{909E8E84-426E-40dd-AFC4-6F175D3DCCD1}">
              <a14:hiddenFill xmlns:a14="http://schemas.microsoft.com/office/drawing/2010/main" xmlns="">
                <a:solidFill>
                  <a:srgbClr val="FFFFFF"/>
                </a:solidFill>
              </a14:hiddenFill>
            </a:ext>
          </a:extLst>
        </p:spPr>
      </p:pic>
      <p:pic>
        <p:nvPicPr>
          <p:cNvPr id="10" name="Picture 5" descr="C:\Users\PORTATIL\Desktop\TFG\fotos\Estufa de deshidratación.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385049" y="1988841"/>
            <a:ext cx="1522422" cy="1440160"/>
          </a:xfrm>
          <a:prstGeom prst="rect">
            <a:avLst/>
          </a:prstGeom>
          <a:noFill/>
          <a:ln>
            <a:solidFill>
              <a:srgbClr val="77B22F"/>
            </a:solidFill>
          </a:ln>
          <a:extLst>
            <a:ext uri="{909E8E84-426E-40dd-AFC4-6F175D3DCCD1}">
              <a14:hiddenFill xmlns:a14="http://schemas.microsoft.com/office/drawing/2010/main" xmlns="">
                <a:solidFill>
                  <a:srgbClr val="FFFFFF"/>
                </a:solidFill>
              </a14:hiddenFill>
            </a:ext>
          </a:extLst>
        </p:spPr>
      </p:pic>
      <p:pic>
        <p:nvPicPr>
          <p:cNvPr id="11" name="Picture 6" descr="C:\Users\PORTATIL\Desktop\TFG\fotos\Espuma\IMG_20170428_153230.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113240" y="1988840"/>
            <a:ext cx="1445042" cy="1440160"/>
          </a:xfrm>
          <a:prstGeom prst="rect">
            <a:avLst/>
          </a:prstGeom>
          <a:noFill/>
          <a:ln>
            <a:solidFill>
              <a:srgbClr val="77B22F"/>
            </a:solidFill>
          </a:ln>
          <a:extLst>
            <a:ext uri="{909E8E84-426E-40dd-AFC4-6F175D3DCCD1}">
              <a14:hiddenFill xmlns:a14="http://schemas.microsoft.com/office/drawing/2010/main" xmlns="">
                <a:solidFill>
                  <a:srgbClr val="FFFFFF"/>
                </a:solidFill>
              </a14:hiddenFill>
            </a:ext>
          </a:extLst>
        </p:spPr>
      </p:pic>
      <p:sp>
        <p:nvSpPr>
          <p:cNvPr id="3" name="CuadroTexto 2"/>
          <p:cNvSpPr txBox="1"/>
          <p:nvPr/>
        </p:nvSpPr>
        <p:spPr>
          <a:xfrm>
            <a:off x="704528" y="3645024"/>
            <a:ext cx="1224136" cy="600164"/>
          </a:xfrm>
          <a:prstGeom prst="rect">
            <a:avLst/>
          </a:prstGeom>
          <a:noFill/>
        </p:spPr>
        <p:txBody>
          <a:bodyPr wrap="square" rtlCol="0">
            <a:spAutoFit/>
          </a:bodyPr>
          <a:lstStyle/>
          <a:p>
            <a:r>
              <a:rPr lang="es-ES" sz="1100" dirty="0">
                <a:solidFill>
                  <a:srgbClr val="77B22F"/>
                </a:solidFill>
              </a:rPr>
              <a:t>Concentrado formador y estabilizador</a:t>
            </a:r>
          </a:p>
        </p:txBody>
      </p:sp>
      <p:sp>
        <p:nvSpPr>
          <p:cNvPr id="12" name="CuadroTexto 11"/>
          <p:cNvSpPr txBox="1"/>
          <p:nvPr/>
        </p:nvSpPr>
        <p:spPr>
          <a:xfrm>
            <a:off x="2201564" y="3645024"/>
            <a:ext cx="1224136" cy="261610"/>
          </a:xfrm>
          <a:prstGeom prst="rect">
            <a:avLst/>
          </a:prstGeom>
          <a:noFill/>
        </p:spPr>
        <p:txBody>
          <a:bodyPr wrap="square" rtlCol="0">
            <a:spAutoFit/>
          </a:bodyPr>
          <a:lstStyle/>
          <a:p>
            <a:r>
              <a:rPr lang="es-ES" sz="1100" dirty="0">
                <a:solidFill>
                  <a:srgbClr val="77B22F"/>
                </a:solidFill>
              </a:rPr>
              <a:t>Batido</a:t>
            </a:r>
          </a:p>
        </p:txBody>
      </p:sp>
      <p:sp>
        <p:nvSpPr>
          <p:cNvPr id="13" name="CuadroTexto 12"/>
          <p:cNvSpPr txBox="1"/>
          <p:nvPr/>
        </p:nvSpPr>
        <p:spPr>
          <a:xfrm>
            <a:off x="3878480" y="3645024"/>
            <a:ext cx="1224136" cy="261610"/>
          </a:xfrm>
          <a:prstGeom prst="rect">
            <a:avLst/>
          </a:prstGeom>
          <a:noFill/>
        </p:spPr>
        <p:txBody>
          <a:bodyPr wrap="square" rtlCol="0">
            <a:spAutoFit/>
          </a:bodyPr>
          <a:lstStyle/>
          <a:p>
            <a:r>
              <a:rPr lang="es-ES" sz="1100" dirty="0">
                <a:solidFill>
                  <a:srgbClr val="77B22F"/>
                </a:solidFill>
              </a:rPr>
              <a:t>50 </a:t>
            </a:r>
            <a:r>
              <a:rPr lang="es-ES" sz="1100" dirty="0" err="1">
                <a:solidFill>
                  <a:srgbClr val="77B22F"/>
                </a:solidFill>
              </a:rPr>
              <a:t>ºC</a:t>
            </a:r>
            <a:r>
              <a:rPr lang="es-ES" sz="1100" dirty="0">
                <a:solidFill>
                  <a:srgbClr val="77B22F"/>
                </a:solidFill>
              </a:rPr>
              <a:t> 28 horas</a:t>
            </a:r>
          </a:p>
        </p:txBody>
      </p:sp>
      <p:sp>
        <p:nvSpPr>
          <p:cNvPr id="14" name="CuadroTexto 13"/>
          <p:cNvSpPr txBox="1"/>
          <p:nvPr/>
        </p:nvSpPr>
        <p:spPr>
          <a:xfrm>
            <a:off x="5534192" y="3645024"/>
            <a:ext cx="1224136" cy="261610"/>
          </a:xfrm>
          <a:prstGeom prst="rect">
            <a:avLst/>
          </a:prstGeom>
          <a:noFill/>
        </p:spPr>
        <p:txBody>
          <a:bodyPr wrap="square" rtlCol="0">
            <a:spAutoFit/>
          </a:bodyPr>
          <a:lstStyle/>
          <a:p>
            <a:r>
              <a:rPr lang="es-ES" sz="1100" dirty="0">
                <a:solidFill>
                  <a:srgbClr val="77B22F"/>
                </a:solidFill>
              </a:rPr>
              <a:t>65 </a:t>
            </a:r>
            <a:r>
              <a:rPr lang="es-ES" sz="1100" dirty="0" err="1">
                <a:solidFill>
                  <a:srgbClr val="77B22F"/>
                </a:solidFill>
              </a:rPr>
              <a:t>ºC</a:t>
            </a:r>
            <a:r>
              <a:rPr lang="es-ES" sz="1100" dirty="0">
                <a:solidFill>
                  <a:srgbClr val="77B22F"/>
                </a:solidFill>
              </a:rPr>
              <a:t> 21 horas</a:t>
            </a:r>
          </a:p>
        </p:txBody>
      </p:sp>
      <p:sp>
        <p:nvSpPr>
          <p:cNvPr id="16" name="CuadroTexto 15"/>
          <p:cNvSpPr txBox="1"/>
          <p:nvPr/>
        </p:nvSpPr>
        <p:spPr>
          <a:xfrm>
            <a:off x="7223693" y="3645024"/>
            <a:ext cx="1224136" cy="261610"/>
          </a:xfrm>
          <a:prstGeom prst="rect">
            <a:avLst/>
          </a:prstGeom>
          <a:noFill/>
        </p:spPr>
        <p:txBody>
          <a:bodyPr wrap="square" rtlCol="0">
            <a:spAutoFit/>
          </a:bodyPr>
          <a:lstStyle/>
          <a:p>
            <a:r>
              <a:rPr lang="es-ES" sz="1100" dirty="0">
                <a:solidFill>
                  <a:srgbClr val="77B22F"/>
                </a:solidFill>
              </a:rPr>
              <a:t>Triturado</a:t>
            </a:r>
          </a:p>
        </p:txBody>
      </p:sp>
      <p:sp>
        <p:nvSpPr>
          <p:cNvPr id="5" name="Triángulo isósceles 4"/>
          <p:cNvSpPr/>
          <p:nvPr/>
        </p:nvSpPr>
        <p:spPr>
          <a:xfrm>
            <a:off x="6609184" y="-675456"/>
            <a:ext cx="288032" cy="144016"/>
          </a:xfrm>
          <a:prstGeom prst="triangl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Triángulo isósceles 14"/>
          <p:cNvSpPr/>
          <p:nvPr/>
        </p:nvSpPr>
        <p:spPr>
          <a:xfrm rot="10800000">
            <a:off x="1250349" y="3501008"/>
            <a:ext cx="132494" cy="114219"/>
          </a:xfrm>
          <a:prstGeom prst="triangle">
            <a:avLst/>
          </a:prstGeom>
          <a:solidFill>
            <a:srgbClr val="77B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Marcador de texto 6"/>
          <p:cNvSpPr txBox="1">
            <a:spLocks/>
          </p:cNvSpPr>
          <p:nvPr/>
        </p:nvSpPr>
        <p:spPr>
          <a:xfrm>
            <a:off x="848544" y="4581128"/>
            <a:ext cx="7920880" cy="86409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mj-lt"/>
              <a:buNone/>
              <a:defRPr sz="12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lvl="0"/>
            <a:r>
              <a:rPr lang="es-ES" dirty="0"/>
              <a:t>Se vuelve a producir </a:t>
            </a:r>
            <a:r>
              <a:rPr lang="es-ES" dirty="0" err="1"/>
              <a:t>Maillard</a:t>
            </a:r>
            <a:r>
              <a:rPr lang="es-ES" dirty="0"/>
              <a:t> por acción del la temperatura, y dentro de que los valores de compuestos fenólicos totales y capacidad antioxidante ya son bajos en el concentrado, también se reducen en los distintos deshidratados, aunque si que conseguimos un producto estable a un coste, en principio inferior al resto de técnicas, perdemos calidad nutricional y </a:t>
            </a:r>
            <a:r>
              <a:rPr lang="es-ES" dirty="0" err="1"/>
              <a:t>organoleptica</a:t>
            </a:r>
            <a:r>
              <a:rPr lang="es-ES" dirty="0"/>
              <a:t>.</a:t>
            </a:r>
          </a:p>
        </p:txBody>
      </p:sp>
      <p:sp>
        <p:nvSpPr>
          <p:cNvPr id="22" name="Triángulo isósceles 21"/>
          <p:cNvSpPr/>
          <p:nvPr/>
        </p:nvSpPr>
        <p:spPr>
          <a:xfrm rot="10800000">
            <a:off x="2747386" y="3501008"/>
            <a:ext cx="132494" cy="114219"/>
          </a:xfrm>
          <a:prstGeom prst="triangle">
            <a:avLst/>
          </a:prstGeom>
          <a:solidFill>
            <a:srgbClr val="77B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3" name="Triángulo isósceles 22"/>
          <p:cNvSpPr/>
          <p:nvPr/>
        </p:nvSpPr>
        <p:spPr>
          <a:xfrm rot="10800000">
            <a:off x="4424301" y="3501008"/>
            <a:ext cx="132494" cy="114219"/>
          </a:xfrm>
          <a:prstGeom prst="triangle">
            <a:avLst/>
          </a:prstGeom>
          <a:solidFill>
            <a:srgbClr val="77B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4" name="Triángulo isósceles 23"/>
          <p:cNvSpPr/>
          <p:nvPr/>
        </p:nvSpPr>
        <p:spPr>
          <a:xfrm rot="10800000">
            <a:off x="6080013" y="3501008"/>
            <a:ext cx="132494" cy="114219"/>
          </a:xfrm>
          <a:prstGeom prst="triangle">
            <a:avLst/>
          </a:prstGeom>
          <a:solidFill>
            <a:srgbClr val="77B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5" name="Triángulo isósceles 24"/>
          <p:cNvSpPr/>
          <p:nvPr/>
        </p:nvSpPr>
        <p:spPr>
          <a:xfrm rot="10800000">
            <a:off x="7769514" y="3501008"/>
            <a:ext cx="132494" cy="114219"/>
          </a:xfrm>
          <a:prstGeom prst="triangle">
            <a:avLst/>
          </a:prstGeom>
          <a:solidFill>
            <a:srgbClr val="77B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2606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776536" y="908720"/>
            <a:ext cx="8568952" cy="1152128"/>
          </a:xfrm>
        </p:spPr>
        <p:txBody>
          <a:bodyPr>
            <a:normAutofit/>
          </a:bodyPr>
          <a:lstStyle/>
          <a:p>
            <a:r>
              <a:rPr lang="es-ES" sz="2400" dirty="0"/>
              <a:t>CONCENTRADO DE CEREZA ZUFRISA</a:t>
            </a:r>
          </a:p>
        </p:txBody>
      </p:sp>
      <p:sp>
        <p:nvSpPr>
          <p:cNvPr id="5" name="Triángulo isósceles 4"/>
          <p:cNvSpPr/>
          <p:nvPr/>
        </p:nvSpPr>
        <p:spPr>
          <a:xfrm>
            <a:off x="6609184" y="-675456"/>
            <a:ext cx="288032" cy="144016"/>
          </a:xfrm>
          <a:prstGeom prst="triangl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21" name="2 Tabla"/>
          <p:cNvGraphicFramePr>
            <a:graphicFrameLocks noGrp="1"/>
          </p:cNvGraphicFramePr>
          <p:nvPr>
            <p:extLst>
              <p:ext uri="{D42A27DB-BD31-4B8C-83A1-F6EECF244321}">
                <p14:modId xmlns:p14="http://schemas.microsoft.com/office/powerpoint/2010/main" val="2237768970"/>
              </p:ext>
            </p:extLst>
          </p:nvPr>
        </p:nvGraphicFramePr>
        <p:xfrm>
          <a:off x="920552" y="1988840"/>
          <a:ext cx="4545547" cy="1856011"/>
        </p:xfrm>
        <a:graphic>
          <a:graphicData uri="http://schemas.openxmlformats.org/drawingml/2006/table">
            <a:tbl>
              <a:tblPr firstRow="1" firstCol="1" bandRow="1">
                <a:tableStyleId>{21E4AEA4-8DFA-4A89-87EB-49C32662AFE0}</a:tableStyleId>
              </a:tblPr>
              <a:tblGrid>
                <a:gridCol w="1113177">
                  <a:extLst>
                    <a:ext uri="{9D8B030D-6E8A-4147-A177-3AD203B41FA5}">
                      <a16:colId xmlns:a16="http://schemas.microsoft.com/office/drawing/2014/main" val="20000"/>
                    </a:ext>
                  </a:extLst>
                </a:gridCol>
                <a:gridCol w="1792251">
                  <a:extLst>
                    <a:ext uri="{9D8B030D-6E8A-4147-A177-3AD203B41FA5}">
                      <a16:colId xmlns:a16="http://schemas.microsoft.com/office/drawing/2014/main" val="20001"/>
                    </a:ext>
                  </a:extLst>
                </a:gridCol>
                <a:gridCol w="1640119">
                  <a:extLst>
                    <a:ext uri="{9D8B030D-6E8A-4147-A177-3AD203B41FA5}">
                      <a16:colId xmlns:a16="http://schemas.microsoft.com/office/drawing/2014/main" val="20002"/>
                    </a:ext>
                  </a:extLst>
                </a:gridCol>
              </a:tblGrid>
              <a:tr h="445978">
                <a:tc>
                  <a:txBody>
                    <a:bodyPr/>
                    <a:lstStyle/>
                    <a:p>
                      <a:pPr marL="0" algn="ctr" defTabSz="914400" rtl="0" eaLnBrk="1" latinLnBrk="0" hangingPunct="1">
                        <a:lnSpc>
                          <a:spcPct val="150000"/>
                        </a:lnSpc>
                        <a:spcAft>
                          <a:spcPts val="0"/>
                        </a:spcAft>
                      </a:pPr>
                      <a:r>
                        <a:rPr lang="es-ES" sz="1900" kern="1200" dirty="0">
                          <a:effectLst/>
                        </a:rPr>
                        <a:t>Muestra</a:t>
                      </a:r>
                      <a:endParaRPr lang="es-ES" sz="1900" kern="1200" dirty="0">
                        <a:solidFill>
                          <a:schemeClr val="dk1"/>
                        </a:solidFill>
                        <a:effectLst/>
                        <a:latin typeface="+mn-lt"/>
                        <a:ea typeface="+mn-ea"/>
                        <a:cs typeface="+mn-cs"/>
                      </a:endParaRPr>
                    </a:p>
                  </a:txBody>
                  <a:tcPr marL="95566" marR="95566" marT="0" marB="0" anchor="ctr"/>
                </a:tc>
                <a:tc>
                  <a:txBody>
                    <a:bodyPr/>
                    <a:lstStyle/>
                    <a:p>
                      <a:pPr marL="0" algn="ctr" defTabSz="914400" rtl="0" eaLnBrk="1" latinLnBrk="0" hangingPunct="1">
                        <a:lnSpc>
                          <a:spcPct val="150000"/>
                        </a:lnSpc>
                        <a:spcAft>
                          <a:spcPts val="0"/>
                        </a:spcAft>
                      </a:pPr>
                      <a:r>
                        <a:rPr lang="es-ES" sz="1900" kern="1200" dirty="0">
                          <a:effectLst/>
                        </a:rPr>
                        <a:t>aw</a:t>
                      </a:r>
                      <a:endParaRPr lang="es-ES" sz="1900" kern="1200" dirty="0">
                        <a:solidFill>
                          <a:schemeClr val="dk1"/>
                        </a:solidFill>
                        <a:effectLst/>
                        <a:latin typeface="+mn-lt"/>
                        <a:ea typeface="+mn-ea"/>
                        <a:cs typeface="+mn-cs"/>
                      </a:endParaRPr>
                    </a:p>
                  </a:txBody>
                  <a:tcPr marL="95566" marR="95566" marT="0" marB="0" anchor="ctr"/>
                </a:tc>
                <a:tc>
                  <a:txBody>
                    <a:bodyPr/>
                    <a:lstStyle/>
                    <a:p>
                      <a:pPr marL="0" algn="ctr" defTabSz="914400" rtl="0" eaLnBrk="1" latinLnBrk="0" hangingPunct="1">
                        <a:lnSpc>
                          <a:spcPct val="150000"/>
                        </a:lnSpc>
                        <a:spcAft>
                          <a:spcPts val="0"/>
                        </a:spcAft>
                      </a:pPr>
                      <a:r>
                        <a:rPr lang="es-ES" sz="1900" kern="1200" dirty="0">
                          <a:effectLst/>
                        </a:rPr>
                        <a:t>Humedad (%)</a:t>
                      </a:r>
                      <a:endParaRPr lang="es-ES" sz="1900" kern="1200" dirty="0">
                        <a:solidFill>
                          <a:schemeClr val="dk1"/>
                        </a:solidFill>
                        <a:effectLst/>
                        <a:latin typeface="+mn-lt"/>
                        <a:ea typeface="+mn-ea"/>
                        <a:cs typeface="+mn-cs"/>
                      </a:endParaRPr>
                    </a:p>
                  </a:txBody>
                  <a:tcPr marL="95566" marR="95566" marT="0" marB="0" anchor="ctr"/>
                </a:tc>
                <a:extLst>
                  <a:ext uri="{0D108BD9-81ED-4DB2-BD59-A6C34878D82A}">
                    <a16:rowId xmlns:a16="http://schemas.microsoft.com/office/drawing/2014/main" val="10000"/>
                  </a:ext>
                </a:extLst>
              </a:tr>
              <a:tr h="445978">
                <a:tc>
                  <a:txBody>
                    <a:bodyPr/>
                    <a:lstStyle/>
                    <a:p>
                      <a:pPr marL="0" algn="ctr" defTabSz="914400" rtl="0" eaLnBrk="1" latinLnBrk="0" hangingPunct="1">
                        <a:lnSpc>
                          <a:spcPct val="150000"/>
                        </a:lnSpc>
                        <a:spcAft>
                          <a:spcPts val="0"/>
                        </a:spcAft>
                      </a:pPr>
                      <a:r>
                        <a:rPr lang="es-ES" sz="1900" kern="1200" dirty="0">
                          <a:effectLst/>
                        </a:rPr>
                        <a:t>DH 50</a:t>
                      </a:r>
                      <a:endParaRPr lang="es-ES" sz="1900" kern="1200" dirty="0">
                        <a:solidFill>
                          <a:schemeClr val="dk1"/>
                        </a:solidFill>
                        <a:effectLst/>
                        <a:latin typeface="+mn-lt"/>
                        <a:ea typeface="+mn-ea"/>
                        <a:cs typeface="+mn-cs"/>
                      </a:endParaRPr>
                    </a:p>
                  </a:txBody>
                  <a:tcPr marL="95566" marR="95566" marT="0" marB="0" anchor="ctr"/>
                </a:tc>
                <a:tc>
                  <a:txBody>
                    <a:bodyPr/>
                    <a:lstStyle/>
                    <a:p>
                      <a:pPr marL="0" algn="ctr" defTabSz="914400" rtl="0" eaLnBrk="1" latinLnBrk="0" hangingPunct="1">
                        <a:lnSpc>
                          <a:spcPct val="150000"/>
                        </a:lnSpc>
                        <a:spcAft>
                          <a:spcPts val="0"/>
                        </a:spcAft>
                      </a:pPr>
                      <a:r>
                        <a:rPr lang="es-ES" sz="1900" kern="1200" dirty="0">
                          <a:effectLst/>
                        </a:rPr>
                        <a:t>0,137 ± 0,004</a:t>
                      </a:r>
                      <a:endParaRPr lang="es-ES" sz="1900" kern="1200" dirty="0">
                        <a:solidFill>
                          <a:schemeClr val="dk1"/>
                        </a:solidFill>
                        <a:effectLst/>
                        <a:latin typeface="+mn-lt"/>
                        <a:ea typeface="+mn-ea"/>
                        <a:cs typeface="+mn-cs"/>
                      </a:endParaRPr>
                    </a:p>
                  </a:txBody>
                  <a:tcPr marL="95566" marR="95566" marT="0" marB="0" anchor="ctr"/>
                </a:tc>
                <a:tc>
                  <a:txBody>
                    <a:bodyPr/>
                    <a:lstStyle/>
                    <a:p>
                      <a:pPr marL="0" algn="ctr" defTabSz="914400" rtl="0" eaLnBrk="1" latinLnBrk="0" hangingPunct="1">
                        <a:lnSpc>
                          <a:spcPct val="150000"/>
                        </a:lnSpc>
                        <a:spcAft>
                          <a:spcPts val="0"/>
                        </a:spcAft>
                      </a:pPr>
                      <a:r>
                        <a:rPr lang="es-ES" sz="1900" kern="1200" dirty="0">
                          <a:effectLst/>
                        </a:rPr>
                        <a:t>2,40 ± 0,14</a:t>
                      </a:r>
                      <a:endParaRPr lang="es-ES" sz="1900" kern="1200" dirty="0">
                        <a:solidFill>
                          <a:schemeClr val="dk1"/>
                        </a:solidFill>
                        <a:effectLst/>
                        <a:latin typeface="+mn-lt"/>
                        <a:ea typeface="+mn-ea"/>
                        <a:cs typeface="+mn-cs"/>
                      </a:endParaRPr>
                    </a:p>
                  </a:txBody>
                  <a:tcPr marL="95566" marR="95566" marT="0" marB="0" anchor="ctr"/>
                </a:tc>
                <a:extLst>
                  <a:ext uri="{0D108BD9-81ED-4DB2-BD59-A6C34878D82A}">
                    <a16:rowId xmlns:a16="http://schemas.microsoft.com/office/drawing/2014/main" val="10001"/>
                  </a:ext>
                </a:extLst>
              </a:tr>
              <a:tr h="518077">
                <a:tc>
                  <a:txBody>
                    <a:bodyPr/>
                    <a:lstStyle/>
                    <a:p>
                      <a:pPr marL="0" algn="ctr" defTabSz="914400" rtl="0" eaLnBrk="1" latinLnBrk="0" hangingPunct="1">
                        <a:lnSpc>
                          <a:spcPct val="150000"/>
                        </a:lnSpc>
                        <a:spcAft>
                          <a:spcPts val="0"/>
                        </a:spcAft>
                      </a:pPr>
                      <a:r>
                        <a:rPr lang="es-ES" sz="1900" kern="1200" dirty="0">
                          <a:effectLst/>
                        </a:rPr>
                        <a:t>DH 65</a:t>
                      </a:r>
                      <a:endParaRPr lang="es-ES" sz="1900" kern="1200" dirty="0">
                        <a:solidFill>
                          <a:schemeClr val="dk1"/>
                        </a:solidFill>
                        <a:effectLst/>
                        <a:latin typeface="+mn-lt"/>
                        <a:ea typeface="+mn-ea"/>
                        <a:cs typeface="+mn-cs"/>
                      </a:endParaRPr>
                    </a:p>
                  </a:txBody>
                  <a:tcPr marL="95566" marR="95566" marT="0" marB="0" anchor="ctr"/>
                </a:tc>
                <a:tc>
                  <a:txBody>
                    <a:bodyPr/>
                    <a:lstStyle/>
                    <a:p>
                      <a:pPr marL="0" algn="ctr" defTabSz="914400" rtl="0" eaLnBrk="1" latinLnBrk="0" hangingPunct="1">
                        <a:lnSpc>
                          <a:spcPct val="150000"/>
                        </a:lnSpc>
                        <a:spcAft>
                          <a:spcPts val="0"/>
                        </a:spcAft>
                      </a:pPr>
                      <a:r>
                        <a:rPr lang="es-ES" sz="1900" kern="1200" dirty="0">
                          <a:effectLst/>
                        </a:rPr>
                        <a:t>0,157 ± 0,003</a:t>
                      </a:r>
                      <a:endParaRPr lang="es-ES" sz="1900" kern="1200" dirty="0">
                        <a:solidFill>
                          <a:schemeClr val="dk1"/>
                        </a:solidFill>
                        <a:effectLst/>
                        <a:latin typeface="+mn-lt"/>
                        <a:ea typeface="+mn-ea"/>
                        <a:cs typeface="+mn-cs"/>
                      </a:endParaRPr>
                    </a:p>
                  </a:txBody>
                  <a:tcPr marL="95566" marR="95566" marT="0" marB="0" anchor="ctr"/>
                </a:tc>
                <a:tc>
                  <a:txBody>
                    <a:bodyPr/>
                    <a:lstStyle/>
                    <a:p>
                      <a:pPr marL="0" algn="ctr" defTabSz="914400" rtl="0" eaLnBrk="1" latinLnBrk="0" hangingPunct="1">
                        <a:lnSpc>
                          <a:spcPct val="150000"/>
                        </a:lnSpc>
                        <a:spcAft>
                          <a:spcPts val="0"/>
                        </a:spcAft>
                      </a:pPr>
                      <a:r>
                        <a:rPr lang="es-ES" sz="1900" kern="1200" dirty="0">
                          <a:effectLst/>
                        </a:rPr>
                        <a:t>2,70 ± 0,13</a:t>
                      </a:r>
                      <a:endParaRPr lang="es-ES" sz="1900" kern="1200" dirty="0">
                        <a:solidFill>
                          <a:schemeClr val="dk1"/>
                        </a:solidFill>
                        <a:effectLst/>
                        <a:latin typeface="+mn-lt"/>
                        <a:ea typeface="+mn-ea"/>
                        <a:cs typeface="+mn-cs"/>
                      </a:endParaRPr>
                    </a:p>
                  </a:txBody>
                  <a:tcPr marL="95566" marR="95566" marT="0" marB="0" anchor="ctr"/>
                </a:tc>
                <a:extLst>
                  <a:ext uri="{0D108BD9-81ED-4DB2-BD59-A6C34878D82A}">
                    <a16:rowId xmlns:a16="http://schemas.microsoft.com/office/drawing/2014/main" val="10002"/>
                  </a:ext>
                </a:extLst>
              </a:tr>
              <a:tr h="445978">
                <a:tc>
                  <a:txBody>
                    <a:bodyPr/>
                    <a:lstStyle/>
                    <a:p>
                      <a:pPr marL="0" algn="ctr" defTabSz="914400" rtl="0" eaLnBrk="1" latinLnBrk="0" hangingPunct="1">
                        <a:lnSpc>
                          <a:spcPct val="150000"/>
                        </a:lnSpc>
                        <a:spcAft>
                          <a:spcPts val="0"/>
                        </a:spcAft>
                      </a:pPr>
                      <a:r>
                        <a:rPr lang="es-ES" sz="1900" kern="1200" dirty="0">
                          <a:effectLst/>
                        </a:rPr>
                        <a:t>DH 80</a:t>
                      </a:r>
                      <a:endParaRPr lang="es-ES" sz="1900" kern="1200" dirty="0">
                        <a:solidFill>
                          <a:schemeClr val="dk1"/>
                        </a:solidFill>
                        <a:effectLst/>
                        <a:latin typeface="+mn-lt"/>
                        <a:ea typeface="+mn-ea"/>
                        <a:cs typeface="+mn-cs"/>
                      </a:endParaRPr>
                    </a:p>
                  </a:txBody>
                  <a:tcPr marL="95566" marR="95566" marT="0" marB="0" anchor="ctr"/>
                </a:tc>
                <a:tc>
                  <a:txBody>
                    <a:bodyPr/>
                    <a:lstStyle/>
                    <a:p>
                      <a:pPr marL="0" algn="ctr" defTabSz="914400" rtl="0" eaLnBrk="1" latinLnBrk="0" hangingPunct="1">
                        <a:lnSpc>
                          <a:spcPct val="150000"/>
                        </a:lnSpc>
                        <a:spcAft>
                          <a:spcPts val="0"/>
                        </a:spcAft>
                      </a:pPr>
                      <a:r>
                        <a:rPr lang="es-ES" sz="1900" kern="1200" dirty="0">
                          <a:effectLst/>
                        </a:rPr>
                        <a:t>0,174 ± 0,005</a:t>
                      </a:r>
                      <a:endParaRPr lang="es-ES" sz="1900" kern="1200" dirty="0">
                        <a:solidFill>
                          <a:schemeClr val="dk1"/>
                        </a:solidFill>
                        <a:effectLst/>
                        <a:latin typeface="+mn-lt"/>
                        <a:ea typeface="+mn-ea"/>
                        <a:cs typeface="+mn-cs"/>
                      </a:endParaRPr>
                    </a:p>
                  </a:txBody>
                  <a:tcPr marL="95566" marR="95566" marT="0" marB="0" anchor="ctr"/>
                </a:tc>
                <a:tc>
                  <a:txBody>
                    <a:bodyPr/>
                    <a:lstStyle/>
                    <a:p>
                      <a:pPr marL="0" algn="ctr" defTabSz="914400" rtl="0" eaLnBrk="1" latinLnBrk="0" hangingPunct="1">
                        <a:lnSpc>
                          <a:spcPct val="150000"/>
                        </a:lnSpc>
                        <a:spcAft>
                          <a:spcPts val="0"/>
                        </a:spcAft>
                      </a:pPr>
                      <a:r>
                        <a:rPr lang="es-ES" sz="1900" kern="1200" dirty="0">
                          <a:effectLst/>
                        </a:rPr>
                        <a:t>3,30 ± 0,14</a:t>
                      </a:r>
                      <a:endParaRPr lang="es-ES" sz="1900" kern="1200" dirty="0">
                        <a:solidFill>
                          <a:schemeClr val="dk1"/>
                        </a:solidFill>
                        <a:effectLst/>
                        <a:latin typeface="+mn-lt"/>
                        <a:ea typeface="+mn-ea"/>
                        <a:cs typeface="+mn-cs"/>
                      </a:endParaRPr>
                    </a:p>
                  </a:txBody>
                  <a:tcPr marL="95566" marR="95566" marT="0" marB="0" anchor="ctr"/>
                </a:tc>
                <a:extLst>
                  <a:ext uri="{0D108BD9-81ED-4DB2-BD59-A6C34878D82A}">
                    <a16:rowId xmlns:a16="http://schemas.microsoft.com/office/drawing/2014/main" val="10003"/>
                  </a:ext>
                </a:extLst>
              </a:tr>
            </a:tbl>
          </a:graphicData>
        </a:graphic>
      </p:graphicFrame>
      <p:pic>
        <p:nvPicPr>
          <p:cNvPr id="26" name="7 Imagen" descr="E:\TFG\fotos\Color\DH50.tif"/>
          <p:cNvPicPr/>
          <p:nvPr/>
        </p:nvPicPr>
        <p:blipFill rotWithShape="1">
          <a:blip r:embed="rId2" cstate="screen">
            <a:extLst>
              <a:ext uri="{28A0092B-C50C-407E-A947-70E740481C1C}">
                <a14:useLocalDpi xmlns:a14="http://schemas.microsoft.com/office/drawing/2010/main"/>
              </a:ext>
            </a:extLst>
          </a:blip>
          <a:srcRect t="67951"/>
          <a:stretch/>
        </p:blipFill>
        <p:spPr bwMode="auto">
          <a:xfrm>
            <a:off x="5961112" y="1848422"/>
            <a:ext cx="853526" cy="832692"/>
          </a:xfrm>
          <a:prstGeom prst="rect">
            <a:avLst/>
          </a:prstGeom>
          <a:noFill/>
          <a:ln>
            <a:noFill/>
          </a:ln>
          <a:extLst>
            <a:ext uri="{53640926-AAD7-44d8-BBD7-CCE9431645EC}">
              <a14:shadowObscured xmlns:a14="http://schemas.microsoft.com/office/drawing/2010/main" xmlns=""/>
            </a:ext>
          </a:extLst>
        </p:spPr>
      </p:pic>
      <p:pic>
        <p:nvPicPr>
          <p:cNvPr id="27" name="8 Imagen" descr="E:\TFG\fotos\Color\DH65.tif"/>
          <p:cNvPicPr/>
          <p:nvPr/>
        </p:nvPicPr>
        <p:blipFill rotWithShape="1">
          <a:blip r:embed="rId3" cstate="screen">
            <a:extLst>
              <a:ext uri="{28A0092B-C50C-407E-A947-70E740481C1C}">
                <a14:useLocalDpi xmlns:a14="http://schemas.microsoft.com/office/drawing/2010/main"/>
              </a:ext>
            </a:extLst>
          </a:blip>
          <a:srcRect t="67526"/>
          <a:stretch/>
        </p:blipFill>
        <p:spPr bwMode="auto">
          <a:xfrm>
            <a:off x="6979794" y="1844824"/>
            <a:ext cx="853526" cy="839889"/>
          </a:xfrm>
          <a:prstGeom prst="rect">
            <a:avLst/>
          </a:prstGeom>
          <a:noFill/>
          <a:ln>
            <a:noFill/>
          </a:ln>
          <a:extLst>
            <a:ext uri="{53640926-AAD7-44d8-BBD7-CCE9431645EC}">
              <a14:shadowObscured xmlns:a14="http://schemas.microsoft.com/office/drawing/2010/main" xmlns=""/>
            </a:ext>
          </a:extLst>
        </p:spPr>
      </p:pic>
      <p:pic>
        <p:nvPicPr>
          <p:cNvPr id="28" name="9 Imagen" descr="E:\TFG\fotos\Color\DH80.tif"/>
          <p:cNvPicPr/>
          <p:nvPr/>
        </p:nvPicPr>
        <p:blipFill rotWithShape="1">
          <a:blip r:embed="rId4" cstate="screen">
            <a:extLst>
              <a:ext uri="{28A0092B-C50C-407E-A947-70E740481C1C}">
                <a14:useLocalDpi xmlns:a14="http://schemas.microsoft.com/office/drawing/2010/main"/>
              </a:ext>
            </a:extLst>
          </a:blip>
          <a:srcRect b="67322"/>
          <a:stretch/>
        </p:blipFill>
        <p:spPr bwMode="auto">
          <a:xfrm>
            <a:off x="8031715" y="1844824"/>
            <a:ext cx="853526" cy="839889"/>
          </a:xfrm>
          <a:prstGeom prst="rect">
            <a:avLst/>
          </a:prstGeom>
          <a:noFill/>
          <a:ln>
            <a:noFill/>
          </a:ln>
          <a:extLst>
            <a:ext uri="{53640926-AAD7-44d8-BBD7-CCE9431645EC}">
              <a14:shadowObscured xmlns:a14="http://schemas.microsoft.com/office/drawing/2010/main" xmlns=""/>
            </a:ext>
          </a:extLst>
        </p:spPr>
      </p:pic>
      <p:pic>
        <p:nvPicPr>
          <p:cNvPr id="29" name="Picture 7" descr="C:\Users\PORTATIL\Desktop\TFG\fotos\IMG_20170525_123436.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61112" y="2780928"/>
            <a:ext cx="2952328" cy="1241309"/>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Marcador de texto 6"/>
          <p:cNvSpPr txBox="1">
            <a:spLocks/>
          </p:cNvSpPr>
          <p:nvPr/>
        </p:nvSpPr>
        <p:spPr>
          <a:xfrm>
            <a:off x="848544" y="4869160"/>
            <a:ext cx="7920880" cy="86409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mj-lt"/>
              <a:buNone/>
              <a:defRPr sz="12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lvl="0"/>
            <a:r>
              <a:rPr lang="es-ES" dirty="0"/>
              <a:t>Se vuelve a producir </a:t>
            </a:r>
            <a:r>
              <a:rPr lang="es-ES" dirty="0" err="1"/>
              <a:t>Maillard</a:t>
            </a:r>
            <a:r>
              <a:rPr lang="es-ES" dirty="0"/>
              <a:t> por acción del la temperatura, y dentro de que los valores de compuestos fenólicos totales y capacidad antioxidante ya son bajos en el concentrado, también se reducen en los distintos deshidratados, aunque si que conseguimos un producto estable a un coste, en principio inferior al resto de técnicas, perdemos calidad nutricional y </a:t>
            </a:r>
            <a:r>
              <a:rPr lang="es-ES" dirty="0" err="1"/>
              <a:t>organoleptica</a:t>
            </a:r>
            <a:r>
              <a:rPr lang="es-ES" dirty="0"/>
              <a:t>.</a:t>
            </a:r>
          </a:p>
        </p:txBody>
      </p:sp>
      <p:sp>
        <p:nvSpPr>
          <p:cNvPr id="31" name="Cheurón 30"/>
          <p:cNvSpPr/>
          <p:nvPr/>
        </p:nvSpPr>
        <p:spPr>
          <a:xfrm rot="5400000">
            <a:off x="3296816" y="4149080"/>
            <a:ext cx="504056" cy="504056"/>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322246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776536" y="908720"/>
            <a:ext cx="8568952" cy="1152128"/>
          </a:xfrm>
        </p:spPr>
        <p:txBody>
          <a:bodyPr>
            <a:normAutofit/>
          </a:bodyPr>
          <a:lstStyle/>
          <a:p>
            <a:r>
              <a:rPr lang="es-ES" sz="2400" dirty="0"/>
              <a:t>CONCENTRADO DE CEREZA ZUFRISA</a:t>
            </a:r>
          </a:p>
        </p:txBody>
      </p:sp>
      <p:sp>
        <p:nvSpPr>
          <p:cNvPr id="5" name="Triángulo isósceles 4"/>
          <p:cNvSpPr/>
          <p:nvPr/>
        </p:nvSpPr>
        <p:spPr>
          <a:xfrm>
            <a:off x="6609184" y="-675456"/>
            <a:ext cx="288032" cy="144016"/>
          </a:xfrm>
          <a:prstGeom prst="triangl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1" name="3 Gráfico"/>
          <p:cNvGraphicFramePr>
            <a:graphicFrameLocks/>
          </p:cNvGraphicFramePr>
          <p:nvPr>
            <p:extLst>
              <p:ext uri="{D42A27DB-BD31-4B8C-83A1-F6EECF244321}">
                <p14:modId xmlns:p14="http://schemas.microsoft.com/office/powerpoint/2010/main" val="3447713862"/>
              </p:ext>
            </p:extLst>
          </p:nvPr>
        </p:nvGraphicFramePr>
        <p:xfrm>
          <a:off x="1064568" y="2636912"/>
          <a:ext cx="3456384" cy="2412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6 Gráfico"/>
          <p:cNvGraphicFramePr>
            <a:graphicFrameLocks/>
          </p:cNvGraphicFramePr>
          <p:nvPr>
            <p:extLst>
              <p:ext uri="{D42A27DB-BD31-4B8C-83A1-F6EECF244321}">
                <p14:modId xmlns:p14="http://schemas.microsoft.com/office/powerpoint/2010/main" val="407341939"/>
              </p:ext>
            </p:extLst>
          </p:nvPr>
        </p:nvGraphicFramePr>
        <p:xfrm>
          <a:off x="4880992" y="2468546"/>
          <a:ext cx="3304683" cy="26026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790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18"/>
          <p:cNvSpPr>
            <a:spLocks noGrp="1"/>
          </p:cNvSpPr>
          <p:nvPr>
            <p:ph type="body" idx="10"/>
          </p:nvPr>
        </p:nvSpPr>
        <p:spPr>
          <a:xfrm>
            <a:off x="776536" y="1916832"/>
            <a:ext cx="6912768" cy="3744416"/>
          </a:xfrm>
        </p:spPr>
        <p:txBody>
          <a:bodyPr>
            <a:normAutofit lnSpcReduction="10000"/>
          </a:bodyPr>
          <a:lstStyle/>
          <a:p>
            <a:pPr marL="285750" indent="-285750">
              <a:buFont typeface="Arial"/>
              <a:buChar char="•"/>
            </a:pPr>
            <a:r>
              <a:rPr lang="es-ES_tradnl" sz="1600" b="1" dirty="0"/>
              <a:t>SOLUCIONES DE SACAROSA EN COMBINACIÓN CON OTROS SOLUTOS</a:t>
            </a:r>
          </a:p>
          <a:p>
            <a:pPr marL="285750" indent="-285750">
              <a:buFont typeface="Arial"/>
              <a:buChar char="•"/>
            </a:pPr>
            <a:endParaRPr lang="es-ES" sz="1600" dirty="0"/>
          </a:p>
          <a:p>
            <a:pPr marL="285750" indent="-285750">
              <a:buFont typeface="Arial"/>
              <a:buChar char="•"/>
            </a:pPr>
            <a:r>
              <a:rPr lang="es-ES_tradnl" sz="1600" b="1" dirty="0"/>
              <a:t>DESHIDRATACIÓN POR AIRE</a:t>
            </a:r>
          </a:p>
          <a:p>
            <a:pPr marL="285750" indent="-285750">
              <a:buFont typeface="Arial"/>
              <a:buChar char="•"/>
            </a:pPr>
            <a:endParaRPr lang="es-ES_tradnl" b="1" dirty="0"/>
          </a:p>
          <a:p>
            <a:pPr marL="285750" indent="-285750">
              <a:buFont typeface="Arial"/>
              <a:buChar char="•"/>
            </a:pPr>
            <a:endParaRPr lang="es-ES_tradnl" b="1" dirty="0"/>
          </a:p>
          <a:p>
            <a:pPr marL="285750" indent="-285750">
              <a:buFont typeface="Arial"/>
              <a:buChar char="•"/>
            </a:pPr>
            <a:endParaRPr lang="es-ES_tradnl" b="1" dirty="0"/>
          </a:p>
          <a:p>
            <a:pPr marL="285750" indent="-285750">
              <a:buFont typeface="Arial"/>
              <a:buChar char="•"/>
            </a:pPr>
            <a:endParaRPr lang="es-ES_tradnl" b="1" dirty="0"/>
          </a:p>
          <a:p>
            <a:pPr marL="285750" indent="-285750">
              <a:buFont typeface="Arial"/>
              <a:buChar char="•"/>
            </a:pPr>
            <a:r>
              <a:rPr lang="es-ES_tradnl" sz="1600" b="1" dirty="0"/>
              <a:t>DE LAS TÉCNICAS MÁS ASUMIBLES ECONÓMICAMENTE</a:t>
            </a:r>
          </a:p>
          <a:p>
            <a:pPr marL="285750" indent="-285750">
              <a:buFont typeface="Arial"/>
              <a:buChar char="•"/>
            </a:pPr>
            <a:endParaRPr lang="es-ES_tradnl" sz="1600" b="1" dirty="0"/>
          </a:p>
          <a:p>
            <a:pPr marL="285750" indent="-285750">
              <a:buFont typeface="Arial"/>
              <a:buChar char="•"/>
            </a:pPr>
            <a:r>
              <a:rPr lang="es-ES_tradnl" sz="1600" b="1" dirty="0"/>
              <a:t>SIN EMBARGO DISMINUCIÓN DE COMPUESTOS FENÓLICOS Y POR ELLO DE CAPACIDAD ANTIOXIDANTE</a:t>
            </a:r>
          </a:p>
        </p:txBody>
      </p:sp>
      <p:sp>
        <p:nvSpPr>
          <p:cNvPr id="7" name="Título 6"/>
          <p:cNvSpPr>
            <a:spLocks noGrp="1"/>
          </p:cNvSpPr>
          <p:nvPr>
            <p:ph type="title"/>
          </p:nvPr>
        </p:nvSpPr>
        <p:spPr>
          <a:xfrm>
            <a:off x="776536" y="908720"/>
            <a:ext cx="8568952" cy="1008112"/>
          </a:xfrm>
        </p:spPr>
        <p:txBody>
          <a:bodyPr>
            <a:normAutofit/>
          </a:bodyPr>
          <a:lstStyle/>
          <a:p>
            <a:r>
              <a:rPr lang="es-ES" sz="2400" dirty="0"/>
              <a:t>DESHIDRATACIÓN OSMÓTICA DE CEREZA</a:t>
            </a:r>
          </a:p>
        </p:txBody>
      </p:sp>
      <p:graphicFrame>
        <p:nvGraphicFramePr>
          <p:cNvPr id="5" name="Tabla 4"/>
          <p:cNvGraphicFramePr>
            <a:graphicFrameLocks noGrp="1"/>
          </p:cNvGraphicFramePr>
          <p:nvPr>
            <p:extLst>
              <p:ext uri="{D42A27DB-BD31-4B8C-83A1-F6EECF244321}">
                <p14:modId xmlns:p14="http://schemas.microsoft.com/office/powerpoint/2010/main" val="518391688"/>
              </p:ext>
            </p:extLst>
          </p:nvPr>
        </p:nvGraphicFramePr>
        <p:xfrm>
          <a:off x="1208584" y="2924944"/>
          <a:ext cx="5623038" cy="1005840"/>
        </p:xfrm>
        <a:graphic>
          <a:graphicData uri="http://schemas.openxmlformats.org/drawingml/2006/table">
            <a:tbl>
              <a:tblPr firstRow="1" bandRow="1">
                <a:tableStyleId>{8A107856-5554-42FB-B03E-39F5DBC370BA}</a:tableStyleId>
              </a:tblPr>
              <a:tblGrid>
                <a:gridCol w="1176807">
                  <a:extLst>
                    <a:ext uri="{9D8B030D-6E8A-4147-A177-3AD203B41FA5}">
                      <a16:colId xmlns:a16="http://schemas.microsoft.com/office/drawing/2014/main" val="20000"/>
                    </a:ext>
                  </a:extLst>
                </a:gridCol>
                <a:gridCol w="1042245">
                  <a:extLst>
                    <a:ext uri="{9D8B030D-6E8A-4147-A177-3AD203B41FA5}">
                      <a16:colId xmlns:a16="http://schemas.microsoft.com/office/drawing/2014/main" val="20001"/>
                    </a:ext>
                  </a:extLst>
                </a:gridCol>
                <a:gridCol w="1423077">
                  <a:extLst>
                    <a:ext uri="{9D8B030D-6E8A-4147-A177-3AD203B41FA5}">
                      <a16:colId xmlns:a16="http://schemas.microsoft.com/office/drawing/2014/main" val="20002"/>
                    </a:ext>
                  </a:extLst>
                </a:gridCol>
                <a:gridCol w="966473">
                  <a:extLst>
                    <a:ext uri="{9D8B030D-6E8A-4147-A177-3AD203B41FA5}">
                      <a16:colId xmlns:a16="http://schemas.microsoft.com/office/drawing/2014/main" val="20003"/>
                    </a:ext>
                  </a:extLst>
                </a:gridCol>
                <a:gridCol w="1014436">
                  <a:extLst>
                    <a:ext uri="{9D8B030D-6E8A-4147-A177-3AD203B41FA5}">
                      <a16:colId xmlns:a16="http://schemas.microsoft.com/office/drawing/2014/main" val="20004"/>
                    </a:ext>
                  </a:extLst>
                </a:gridCol>
              </a:tblGrid>
              <a:tr h="308494">
                <a:tc>
                  <a:txBody>
                    <a:bodyPr/>
                    <a:lstStyle/>
                    <a:p>
                      <a:endParaRPr lang="es-ES_tradnl" sz="1600" dirty="0"/>
                    </a:p>
                  </a:txBody>
                  <a:tcPr/>
                </a:tc>
                <a:tc>
                  <a:txBody>
                    <a:bodyPr/>
                    <a:lstStyle/>
                    <a:p>
                      <a:r>
                        <a:rPr lang="es-ES_tradnl" sz="1600" dirty="0"/>
                        <a:t>FENOLES</a:t>
                      </a:r>
                    </a:p>
                  </a:txBody>
                  <a:tcPr/>
                </a:tc>
                <a:tc>
                  <a:txBody>
                    <a:bodyPr/>
                    <a:lstStyle/>
                    <a:p>
                      <a:r>
                        <a:rPr lang="es-ES_tradnl" sz="1600" dirty="0"/>
                        <a:t>FLAVONOIDES</a:t>
                      </a:r>
                    </a:p>
                  </a:txBody>
                  <a:tcPr/>
                </a:tc>
                <a:tc>
                  <a:txBody>
                    <a:bodyPr/>
                    <a:lstStyle/>
                    <a:p>
                      <a:r>
                        <a:rPr lang="es-ES_tradnl" sz="1600" dirty="0"/>
                        <a:t>DPPH</a:t>
                      </a:r>
                    </a:p>
                  </a:txBody>
                  <a:tcPr/>
                </a:tc>
                <a:tc>
                  <a:txBody>
                    <a:bodyPr/>
                    <a:lstStyle/>
                    <a:p>
                      <a:r>
                        <a:rPr lang="es-ES_tradnl" sz="1600" dirty="0"/>
                        <a:t>FRAP</a:t>
                      </a:r>
                    </a:p>
                  </a:txBody>
                  <a:tcPr/>
                </a:tc>
                <a:extLst>
                  <a:ext uri="{0D108BD9-81ED-4DB2-BD59-A6C34878D82A}">
                    <a16:rowId xmlns:a16="http://schemas.microsoft.com/office/drawing/2014/main" val="10000"/>
                  </a:ext>
                </a:extLst>
              </a:tr>
              <a:tr h="309880">
                <a:tc>
                  <a:txBody>
                    <a:bodyPr/>
                    <a:lstStyle/>
                    <a:p>
                      <a:r>
                        <a:rPr lang="es-ES_tradnl" sz="1600" dirty="0"/>
                        <a:t>CEFRU</a:t>
                      </a:r>
                    </a:p>
                  </a:txBody>
                  <a:tcPr/>
                </a:tc>
                <a:tc>
                  <a:txBody>
                    <a:bodyPr/>
                    <a:lstStyle/>
                    <a:p>
                      <a:r>
                        <a:rPr lang="es-ES_tradnl" sz="1600" dirty="0"/>
                        <a:t>606,31</a:t>
                      </a:r>
                    </a:p>
                  </a:txBody>
                  <a:tcPr/>
                </a:tc>
                <a:tc>
                  <a:txBody>
                    <a:bodyPr/>
                    <a:lstStyle/>
                    <a:p>
                      <a:r>
                        <a:rPr lang="es-ES_tradnl" sz="1600" dirty="0"/>
                        <a:t>433,28</a:t>
                      </a:r>
                    </a:p>
                  </a:txBody>
                  <a:tcPr/>
                </a:tc>
                <a:tc>
                  <a:txBody>
                    <a:bodyPr/>
                    <a:lstStyle/>
                    <a:p>
                      <a:r>
                        <a:rPr lang="es-ES_tradnl" sz="1600" dirty="0"/>
                        <a:t>4074,68</a:t>
                      </a:r>
                    </a:p>
                  </a:txBody>
                  <a:tcPr/>
                </a:tc>
                <a:tc>
                  <a:txBody>
                    <a:bodyPr/>
                    <a:lstStyle/>
                    <a:p>
                      <a:r>
                        <a:rPr lang="es-ES_tradnl" sz="1600" dirty="0"/>
                        <a:t>3159,94</a:t>
                      </a:r>
                    </a:p>
                  </a:txBody>
                  <a:tcPr/>
                </a:tc>
                <a:extLst>
                  <a:ext uri="{0D108BD9-81ED-4DB2-BD59-A6C34878D82A}">
                    <a16:rowId xmlns:a16="http://schemas.microsoft.com/office/drawing/2014/main" val="10001"/>
                  </a:ext>
                </a:extLst>
              </a:tr>
              <a:tr h="301464">
                <a:tc>
                  <a:txBody>
                    <a:bodyPr/>
                    <a:lstStyle/>
                    <a:p>
                      <a:r>
                        <a:rPr lang="es-ES_tradnl" sz="1600" dirty="0"/>
                        <a:t>CEFRUOSM</a:t>
                      </a:r>
                    </a:p>
                  </a:txBody>
                  <a:tcPr/>
                </a:tc>
                <a:tc>
                  <a:txBody>
                    <a:bodyPr/>
                    <a:lstStyle/>
                    <a:p>
                      <a:r>
                        <a:rPr lang="es-ES_tradnl" sz="1600" dirty="0"/>
                        <a:t>95,61</a:t>
                      </a:r>
                    </a:p>
                  </a:txBody>
                  <a:tcPr/>
                </a:tc>
                <a:tc>
                  <a:txBody>
                    <a:bodyPr/>
                    <a:lstStyle/>
                    <a:p>
                      <a:r>
                        <a:rPr lang="es-ES_tradnl" sz="1600" dirty="0"/>
                        <a:t>90,34</a:t>
                      </a:r>
                    </a:p>
                  </a:txBody>
                  <a:tcPr/>
                </a:tc>
                <a:tc>
                  <a:txBody>
                    <a:bodyPr/>
                    <a:lstStyle/>
                    <a:p>
                      <a:r>
                        <a:rPr lang="es-ES_tradnl" sz="1600" dirty="0"/>
                        <a:t>834,10</a:t>
                      </a:r>
                    </a:p>
                  </a:txBody>
                  <a:tcPr/>
                </a:tc>
                <a:tc>
                  <a:txBody>
                    <a:bodyPr/>
                    <a:lstStyle/>
                    <a:p>
                      <a:r>
                        <a:rPr lang="es-ES_tradnl" sz="1600" dirty="0"/>
                        <a:t>1035,94</a:t>
                      </a:r>
                    </a:p>
                  </a:txBody>
                  <a:tcPr/>
                </a:tc>
                <a:extLst>
                  <a:ext uri="{0D108BD9-81ED-4DB2-BD59-A6C34878D82A}">
                    <a16:rowId xmlns:a16="http://schemas.microsoft.com/office/drawing/2014/main" val="10002"/>
                  </a:ext>
                </a:extLst>
              </a:tr>
            </a:tbl>
          </a:graphicData>
        </a:graphic>
      </p:graphicFrame>
      <p:pic>
        <p:nvPicPr>
          <p:cNvPr id="6" name="Imagen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98781" y="1200763"/>
            <a:ext cx="1659695" cy="1201653"/>
          </a:xfrm>
          <a:prstGeom prst="rect">
            <a:avLst/>
          </a:prstGeom>
          <a:ln>
            <a:solidFill>
              <a:schemeClr val="accent2"/>
            </a:solidFill>
          </a:ln>
        </p:spPr>
      </p:pic>
      <p:pic>
        <p:nvPicPr>
          <p:cNvPr id="8" name="Imagen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607838" y="2574362"/>
            <a:ext cx="1674030" cy="1655115"/>
          </a:xfrm>
          <a:prstGeom prst="rect">
            <a:avLst/>
          </a:prstGeom>
          <a:ln>
            <a:solidFill>
              <a:schemeClr val="accent2"/>
            </a:solidFill>
          </a:ln>
        </p:spPr>
      </p:pic>
    </p:spTree>
    <p:extLst>
      <p:ext uri="{BB962C8B-B14F-4D97-AF65-F5344CB8AC3E}">
        <p14:creationId xmlns:p14="http://schemas.microsoft.com/office/powerpoint/2010/main" val="149435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776536" y="692696"/>
            <a:ext cx="8568952" cy="1008112"/>
          </a:xfrm>
        </p:spPr>
        <p:txBody>
          <a:bodyPr>
            <a:normAutofit/>
          </a:bodyPr>
          <a:lstStyle/>
          <a:p>
            <a:pPr algn="ctr"/>
            <a:r>
              <a:rPr lang="es-ES" sz="2400" dirty="0"/>
              <a:t>HASKAP LIOFILIZADO</a:t>
            </a:r>
          </a:p>
        </p:txBody>
      </p:sp>
      <p:pic>
        <p:nvPicPr>
          <p:cNvPr id="10" name="Imagen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244692" y="4121084"/>
            <a:ext cx="1440161" cy="1784185"/>
          </a:xfrm>
          <a:prstGeom prst="rect">
            <a:avLst/>
          </a:prstGeom>
          <a:ln>
            <a:solidFill>
              <a:srgbClr val="77B22F"/>
            </a:solidFill>
          </a:ln>
        </p:spPr>
      </p:pic>
      <p:pic>
        <p:nvPicPr>
          <p:cNvPr id="12" name="Marcador de contenido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45288" y="4293096"/>
            <a:ext cx="1361142" cy="1455013"/>
          </a:xfrm>
          <a:prstGeom prst="rect">
            <a:avLst/>
          </a:prstGeom>
          <a:ln>
            <a:solidFill>
              <a:srgbClr val="77B22F"/>
            </a:solidFill>
          </a:ln>
        </p:spPr>
      </p:pic>
      <p:pic>
        <p:nvPicPr>
          <p:cNvPr id="13" name="Imagen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6503" y="4293095"/>
            <a:ext cx="1284313" cy="1455013"/>
          </a:xfrm>
          <a:prstGeom prst="rect">
            <a:avLst/>
          </a:prstGeom>
          <a:ln>
            <a:solidFill>
              <a:srgbClr val="77B22F"/>
            </a:solidFill>
          </a:ln>
        </p:spPr>
      </p:pic>
      <p:pic>
        <p:nvPicPr>
          <p:cNvPr id="2" name="Imagen 1"/>
          <p:cNvPicPr>
            <a:picLocks noChangeAspect="1"/>
          </p:cNvPicPr>
          <p:nvPr/>
        </p:nvPicPr>
        <p:blipFill>
          <a:blip r:embed="rId5" cstate="print"/>
          <a:stretch>
            <a:fillRect/>
          </a:stretch>
        </p:blipFill>
        <p:spPr>
          <a:xfrm>
            <a:off x="632520" y="1556792"/>
            <a:ext cx="4536504" cy="2664351"/>
          </a:xfrm>
          <a:prstGeom prst="rect">
            <a:avLst/>
          </a:prstGeom>
        </p:spPr>
      </p:pic>
      <p:pic>
        <p:nvPicPr>
          <p:cNvPr id="3" name="Imagen 2"/>
          <p:cNvPicPr>
            <a:picLocks noChangeAspect="1"/>
          </p:cNvPicPr>
          <p:nvPr/>
        </p:nvPicPr>
        <p:blipFill>
          <a:blip r:embed="rId6" cstate="print"/>
          <a:stretch>
            <a:fillRect/>
          </a:stretch>
        </p:blipFill>
        <p:spPr>
          <a:xfrm>
            <a:off x="5241032" y="1556792"/>
            <a:ext cx="4536504" cy="2666084"/>
          </a:xfrm>
          <a:prstGeom prst="rect">
            <a:avLst/>
          </a:prstGeom>
        </p:spPr>
      </p:pic>
    </p:spTree>
    <p:extLst>
      <p:ext uri="{BB962C8B-B14F-4D97-AF65-F5344CB8AC3E}">
        <p14:creationId xmlns:p14="http://schemas.microsoft.com/office/powerpoint/2010/main" val="1386519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776536" y="692696"/>
            <a:ext cx="8568952" cy="1008112"/>
          </a:xfrm>
        </p:spPr>
        <p:txBody>
          <a:bodyPr>
            <a:normAutofit/>
          </a:bodyPr>
          <a:lstStyle/>
          <a:p>
            <a:pPr algn="ctr"/>
            <a:r>
              <a:rPr lang="es-ES" sz="2400" dirty="0"/>
              <a:t>HASKAP LIOFILIZADO</a:t>
            </a:r>
          </a:p>
        </p:txBody>
      </p:sp>
      <p:pic>
        <p:nvPicPr>
          <p:cNvPr id="15" name="Imagen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001397" y="588515"/>
            <a:ext cx="1636462" cy="1988840"/>
          </a:xfrm>
          <a:prstGeom prst="rect">
            <a:avLst/>
          </a:prstGeom>
          <a:ln>
            <a:solidFill>
              <a:schemeClr val="accent2"/>
            </a:solidFill>
          </a:ln>
        </p:spPr>
      </p:pic>
      <p:pic>
        <p:nvPicPr>
          <p:cNvPr id="2" name="Imagen 1"/>
          <p:cNvPicPr>
            <a:picLocks noChangeAspect="1"/>
          </p:cNvPicPr>
          <p:nvPr/>
        </p:nvPicPr>
        <p:blipFill>
          <a:blip r:embed="rId3" cstate="print"/>
          <a:stretch>
            <a:fillRect/>
          </a:stretch>
        </p:blipFill>
        <p:spPr>
          <a:xfrm>
            <a:off x="272480" y="2564904"/>
            <a:ext cx="4320480" cy="2960780"/>
          </a:xfrm>
          <a:prstGeom prst="rect">
            <a:avLst/>
          </a:prstGeom>
        </p:spPr>
      </p:pic>
      <p:pic>
        <p:nvPicPr>
          <p:cNvPr id="3" name="Imagen 2"/>
          <p:cNvPicPr>
            <a:picLocks noChangeAspect="1"/>
          </p:cNvPicPr>
          <p:nvPr/>
        </p:nvPicPr>
        <p:blipFill>
          <a:blip r:embed="rId4" cstate="print"/>
          <a:stretch>
            <a:fillRect/>
          </a:stretch>
        </p:blipFill>
        <p:spPr>
          <a:xfrm>
            <a:off x="4736976" y="2564904"/>
            <a:ext cx="4991588" cy="2952328"/>
          </a:xfrm>
          <a:prstGeom prst="rect">
            <a:avLst/>
          </a:prstGeom>
        </p:spPr>
      </p:pic>
    </p:spTree>
    <p:extLst>
      <p:ext uri="{BB962C8B-B14F-4D97-AF65-F5344CB8AC3E}">
        <p14:creationId xmlns:p14="http://schemas.microsoft.com/office/powerpoint/2010/main" val="85572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776536" y="692696"/>
            <a:ext cx="8568952" cy="1008112"/>
          </a:xfrm>
        </p:spPr>
        <p:txBody>
          <a:bodyPr>
            <a:normAutofit/>
          </a:bodyPr>
          <a:lstStyle/>
          <a:p>
            <a:pPr algn="ctr"/>
            <a:r>
              <a:rPr lang="es-ES" sz="2400" dirty="0"/>
              <a:t>ARONIA LIOFILIZADA</a:t>
            </a:r>
          </a:p>
        </p:txBody>
      </p:sp>
      <p:pic>
        <p:nvPicPr>
          <p:cNvPr id="18" name="Imagen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6616" y="4581128"/>
            <a:ext cx="2448947" cy="1380127"/>
          </a:xfrm>
          <a:prstGeom prst="rect">
            <a:avLst/>
          </a:prstGeom>
          <a:ln>
            <a:solidFill>
              <a:srgbClr val="77B22F"/>
            </a:solidFill>
          </a:ln>
        </p:spPr>
      </p:pic>
      <p:pic>
        <p:nvPicPr>
          <p:cNvPr id="19" name="Imagen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81192" y="4581128"/>
            <a:ext cx="2088232" cy="1386003"/>
          </a:xfrm>
          <a:prstGeom prst="rect">
            <a:avLst/>
          </a:prstGeom>
          <a:ln>
            <a:solidFill>
              <a:srgbClr val="77B22F"/>
            </a:solidFill>
          </a:ln>
        </p:spPr>
      </p:pic>
      <p:pic>
        <p:nvPicPr>
          <p:cNvPr id="2" name="Imagen 1"/>
          <p:cNvPicPr>
            <a:picLocks noChangeAspect="1"/>
          </p:cNvPicPr>
          <p:nvPr/>
        </p:nvPicPr>
        <p:blipFill>
          <a:blip r:embed="rId4" cstate="print"/>
          <a:stretch>
            <a:fillRect/>
          </a:stretch>
        </p:blipFill>
        <p:spPr>
          <a:xfrm>
            <a:off x="488504" y="1484784"/>
            <a:ext cx="4313810" cy="2854047"/>
          </a:xfrm>
          <a:prstGeom prst="rect">
            <a:avLst/>
          </a:prstGeom>
        </p:spPr>
      </p:pic>
      <p:pic>
        <p:nvPicPr>
          <p:cNvPr id="3" name="Imagen 2"/>
          <p:cNvPicPr>
            <a:picLocks noChangeAspect="1"/>
          </p:cNvPicPr>
          <p:nvPr/>
        </p:nvPicPr>
        <p:blipFill>
          <a:blip r:embed="rId5" cstate="print"/>
          <a:stretch>
            <a:fillRect/>
          </a:stretch>
        </p:blipFill>
        <p:spPr>
          <a:xfrm>
            <a:off x="4953000" y="1844824"/>
            <a:ext cx="4573793" cy="2538215"/>
          </a:xfrm>
          <a:prstGeom prst="rect">
            <a:avLst/>
          </a:prstGeom>
        </p:spPr>
      </p:pic>
    </p:spTree>
    <p:extLst>
      <p:ext uri="{BB962C8B-B14F-4D97-AF65-F5344CB8AC3E}">
        <p14:creationId xmlns:p14="http://schemas.microsoft.com/office/powerpoint/2010/main" val="4155357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776536" y="692696"/>
            <a:ext cx="8568952" cy="1008112"/>
          </a:xfrm>
        </p:spPr>
        <p:txBody>
          <a:bodyPr>
            <a:normAutofit/>
          </a:bodyPr>
          <a:lstStyle/>
          <a:p>
            <a:pPr algn="ctr"/>
            <a:r>
              <a:rPr lang="es-ES" sz="2400" dirty="0"/>
              <a:t>ARONIA LIOFILIZADA</a:t>
            </a:r>
          </a:p>
        </p:txBody>
      </p:sp>
      <p:pic>
        <p:nvPicPr>
          <p:cNvPr id="3" name="Imagen 2"/>
          <p:cNvPicPr>
            <a:picLocks noChangeAspect="1"/>
          </p:cNvPicPr>
          <p:nvPr/>
        </p:nvPicPr>
        <p:blipFill>
          <a:blip r:embed="rId2" cstate="print"/>
          <a:stretch>
            <a:fillRect/>
          </a:stretch>
        </p:blipFill>
        <p:spPr>
          <a:xfrm>
            <a:off x="128464" y="2131760"/>
            <a:ext cx="4711716" cy="2975707"/>
          </a:xfrm>
          <a:prstGeom prst="rect">
            <a:avLst/>
          </a:prstGeom>
        </p:spPr>
      </p:pic>
      <p:pic>
        <p:nvPicPr>
          <p:cNvPr id="4" name="Imagen 3"/>
          <p:cNvPicPr>
            <a:picLocks noChangeAspect="1"/>
          </p:cNvPicPr>
          <p:nvPr/>
        </p:nvPicPr>
        <p:blipFill>
          <a:blip r:embed="rId3" cstate="print"/>
          <a:stretch>
            <a:fillRect/>
          </a:stretch>
        </p:blipFill>
        <p:spPr>
          <a:xfrm>
            <a:off x="4880992" y="2132856"/>
            <a:ext cx="4986872" cy="2960686"/>
          </a:xfrm>
          <a:prstGeom prst="rect">
            <a:avLst/>
          </a:prstGeom>
        </p:spPr>
      </p:pic>
    </p:spTree>
    <p:extLst>
      <p:ext uri="{BB962C8B-B14F-4D97-AF65-F5344CB8AC3E}">
        <p14:creationId xmlns:p14="http://schemas.microsoft.com/office/powerpoint/2010/main" val="103181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normAutofit/>
          </a:bodyPr>
          <a:lstStyle/>
          <a:p>
            <a:pPr algn="ctr"/>
            <a:r>
              <a:rPr lang="es-ES" sz="1800" dirty="0"/>
              <a:t>Se gestó en 2014 con algunos de sus miembros actuales con el objetivo de </a:t>
            </a:r>
            <a:r>
              <a:rPr lang="es-ES" sz="1800" i="1" dirty="0">
                <a:solidFill>
                  <a:srgbClr val="720B45"/>
                </a:solidFill>
              </a:rPr>
              <a:t>desarrollar una línea de productos agroalimentarios ecológicos</a:t>
            </a:r>
            <a:r>
              <a:rPr lang="es-ES" sz="1800" dirty="0">
                <a:solidFill>
                  <a:srgbClr val="720B45"/>
                </a:solidFill>
              </a:rPr>
              <a:t> </a:t>
            </a:r>
            <a:r>
              <a:rPr lang="es-ES" sz="1800" dirty="0"/>
              <a:t>y con altas propiedades beneficiosas para la salud, susceptibles de ser cultivados en zonas de alta y media montaña especialmente afectadas por las consecuencias del cambio climático.</a:t>
            </a:r>
          </a:p>
          <a:p>
            <a:pPr algn="ctr"/>
            <a:endParaRPr lang="es-ES" sz="1800" dirty="0"/>
          </a:p>
        </p:txBody>
      </p:sp>
      <p:pic>
        <p:nvPicPr>
          <p:cNvPr id="12" name="Marcador de posición de imagen 11" descr="lilainnova.jpg"/>
          <p:cNvPicPr>
            <a:picLocks noGrp="1" noChangeAspect="1"/>
          </p:cNvPicPr>
          <p:nvPr>
            <p:ph type="pic" idx="10"/>
          </p:nvPr>
        </p:nvPicPr>
        <p:blipFill>
          <a:blip r:embed="rId2">
            <a:extLst>
              <a:ext uri="{28A0092B-C50C-407E-A947-70E740481C1C}">
                <a14:useLocalDpi xmlns:a14="http://schemas.microsoft.com/office/drawing/2010/main" val="0"/>
              </a:ext>
            </a:extLst>
          </a:blip>
          <a:srcRect l="-6333" r="-6333"/>
          <a:stretch>
            <a:fillRect/>
          </a:stretch>
        </p:blipFill>
        <p:spPr>
          <a:xfrm>
            <a:off x="3081338" y="1916113"/>
            <a:ext cx="3167062" cy="1728787"/>
          </a:xfrm>
        </p:spPr>
      </p:pic>
    </p:spTree>
    <p:extLst>
      <p:ext uri="{BB962C8B-B14F-4D97-AF65-F5344CB8AC3E}">
        <p14:creationId xmlns:p14="http://schemas.microsoft.com/office/powerpoint/2010/main" val="1374067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idx="10"/>
          </p:nvPr>
        </p:nvSpPr>
        <p:spPr/>
        <p:txBody>
          <a:bodyPr>
            <a:normAutofit fontScale="70000" lnSpcReduction="20000"/>
          </a:bodyPr>
          <a:lstStyle/>
          <a:p>
            <a:r>
              <a:rPr lang="es-ES_tradnl" i="1" dirty="0">
                <a:solidFill>
                  <a:srgbClr val="DD181F"/>
                </a:solidFill>
                <a:hlinkClick r:id="rId2"/>
              </a:rPr>
              <a:t>Capacidad antioxidante de diferentes alimentos evaluada por tres métodos</a:t>
            </a:r>
            <a:endParaRPr lang="es-ES_tradnl" i="1" dirty="0">
              <a:solidFill>
                <a:srgbClr val="DD181F"/>
              </a:solidFill>
            </a:endParaRPr>
          </a:p>
          <a:p>
            <a:endParaRPr lang="es-ES_tradnl" i="1" dirty="0">
              <a:solidFill>
                <a:srgbClr val="DD181F"/>
              </a:solidFill>
            </a:endParaRPr>
          </a:p>
          <a:p>
            <a:r>
              <a:rPr lang="es-ES_tradnl" i="1" dirty="0">
                <a:solidFill>
                  <a:srgbClr val="DD181F"/>
                </a:solidFill>
                <a:hlinkClick r:id="rId3"/>
              </a:rPr>
              <a:t>USDA database for ORAC of selected foods</a:t>
            </a:r>
            <a:endParaRPr lang="es-ES_tradnl" i="1" dirty="0">
              <a:solidFill>
                <a:srgbClr val="DD181F"/>
              </a:solidFill>
            </a:endParaRPr>
          </a:p>
          <a:p>
            <a:endParaRPr lang="es-ES_tradnl" i="1" dirty="0">
              <a:solidFill>
                <a:srgbClr val="DD181F"/>
              </a:solidFill>
            </a:endParaRPr>
          </a:p>
          <a:p>
            <a:r>
              <a:rPr lang="es-ES_tradnl" i="1" dirty="0">
                <a:solidFill>
                  <a:srgbClr val="DD181F"/>
                </a:solidFill>
                <a:hlinkClick r:id="rId4"/>
              </a:rPr>
              <a:t>Refractance  Window Drying®</a:t>
            </a:r>
            <a:endParaRPr lang="es-ES_tradnl" i="1" dirty="0">
              <a:solidFill>
                <a:srgbClr val="DD181F"/>
              </a:solidFill>
            </a:endParaRPr>
          </a:p>
          <a:p>
            <a:endParaRPr lang="es-ES_tradnl" i="1" dirty="0">
              <a:solidFill>
                <a:srgbClr val="DD181F"/>
              </a:solidFill>
            </a:endParaRPr>
          </a:p>
          <a:p>
            <a:r>
              <a:rPr lang="es-ES_tradnl" i="1" dirty="0">
                <a:solidFill>
                  <a:srgbClr val="DD181F"/>
                </a:solidFill>
                <a:hlinkClick r:id="rId5"/>
              </a:rPr>
              <a:t>Driedfresh</a:t>
            </a:r>
            <a:endParaRPr lang="es-ES_tradnl" i="1" dirty="0">
              <a:solidFill>
                <a:srgbClr val="DD181F"/>
              </a:solidFill>
            </a:endParaRPr>
          </a:p>
          <a:p>
            <a:endParaRPr lang="es-ES_tradnl" i="1" dirty="0">
              <a:solidFill>
                <a:srgbClr val="DD181F"/>
              </a:solidFill>
            </a:endParaRPr>
          </a:p>
          <a:p>
            <a:r>
              <a:rPr lang="es-ES_tradnl" i="1" dirty="0">
                <a:solidFill>
                  <a:srgbClr val="DD181F"/>
                </a:solidFill>
                <a:hlinkClick r:id="rId6"/>
              </a:rPr>
              <a:t>Bornfruits</a:t>
            </a:r>
            <a:endParaRPr lang="es-ES_tradnl" i="1" dirty="0">
              <a:solidFill>
                <a:srgbClr val="DD181F"/>
              </a:solidFill>
            </a:endParaRPr>
          </a:p>
        </p:txBody>
      </p:sp>
      <p:sp>
        <p:nvSpPr>
          <p:cNvPr id="8" name="Título 7"/>
          <p:cNvSpPr>
            <a:spLocks noGrp="1"/>
          </p:cNvSpPr>
          <p:nvPr>
            <p:ph type="title"/>
          </p:nvPr>
        </p:nvSpPr>
        <p:spPr/>
        <p:txBody>
          <a:bodyPr>
            <a:normAutofit fontScale="90000"/>
          </a:bodyPr>
          <a:lstStyle/>
          <a:p>
            <a:r>
              <a:rPr lang="es-ES" dirty="0"/>
              <a:t>COMPARATIVA CON OTROS FRUTOS Y MERCADO ACTUAL</a:t>
            </a:r>
          </a:p>
        </p:txBody>
      </p:sp>
    </p:spTree>
    <p:extLst>
      <p:ext uri="{BB962C8B-B14F-4D97-AF65-F5344CB8AC3E}">
        <p14:creationId xmlns:p14="http://schemas.microsoft.com/office/powerpoint/2010/main" val="49860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8504" y="1268760"/>
            <a:ext cx="8928992" cy="792088"/>
          </a:xfrm>
        </p:spPr>
        <p:txBody>
          <a:bodyPr/>
          <a:lstStyle/>
          <a:p>
            <a:r>
              <a:rPr lang="es-ES" dirty="0"/>
              <a:t>RESULTADOS</a:t>
            </a:r>
          </a:p>
        </p:txBody>
      </p:sp>
      <p:sp>
        <p:nvSpPr>
          <p:cNvPr id="5" name="Marcador de texto 4"/>
          <p:cNvSpPr>
            <a:spLocks noGrp="1"/>
          </p:cNvSpPr>
          <p:nvPr>
            <p:ph type="body" sz="half" idx="2"/>
          </p:nvPr>
        </p:nvSpPr>
        <p:spPr>
          <a:xfrm>
            <a:off x="776536" y="2132856"/>
            <a:ext cx="8352928" cy="432048"/>
          </a:xfrm>
        </p:spPr>
        <p:txBody>
          <a:bodyPr/>
          <a:lstStyle/>
          <a:p>
            <a:r>
              <a:rPr lang="es-ES" dirty="0">
                <a:solidFill>
                  <a:schemeClr val="accent2"/>
                </a:solidFill>
              </a:rPr>
              <a:t>Cerezas:</a:t>
            </a:r>
          </a:p>
        </p:txBody>
      </p:sp>
      <p:sp>
        <p:nvSpPr>
          <p:cNvPr id="8" name="Marcador de texto 7"/>
          <p:cNvSpPr>
            <a:spLocks noGrp="1"/>
          </p:cNvSpPr>
          <p:nvPr>
            <p:ph type="body" idx="11"/>
          </p:nvPr>
        </p:nvSpPr>
        <p:spPr>
          <a:xfrm>
            <a:off x="776536" y="2492896"/>
            <a:ext cx="8352928" cy="864096"/>
          </a:xfrm>
        </p:spPr>
        <p:txBody>
          <a:bodyPr>
            <a:noAutofit/>
          </a:bodyPr>
          <a:lstStyle/>
          <a:p>
            <a:r>
              <a:rPr lang="es-ES_tradnl" sz="1400" dirty="0">
                <a:solidFill>
                  <a:schemeClr val="bg2"/>
                </a:solidFill>
              </a:rPr>
              <a:t>Todas las técnicas aplicadas en zumo y concentrado de cereza disminuyeron el contenido en compuestos </a:t>
            </a:r>
            <a:r>
              <a:rPr lang="es-ES_tradnl" sz="1400" dirty="0" err="1">
                <a:solidFill>
                  <a:schemeClr val="bg2"/>
                </a:solidFill>
              </a:rPr>
              <a:t>fenólicos,un</a:t>
            </a:r>
            <a:r>
              <a:rPr lang="es-ES_tradnl" sz="1400" dirty="0">
                <a:solidFill>
                  <a:schemeClr val="bg2"/>
                </a:solidFill>
              </a:rPr>
              <a:t> 85% en los zumos atomizados a 150ºC, pero solo en un 20% en los concentrados deshidratados por aire a 50ºC.</a:t>
            </a:r>
            <a:br>
              <a:rPr lang="es-ES" sz="1400" dirty="0">
                <a:solidFill>
                  <a:schemeClr val="bg2"/>
                </a:solidFill>
              </a:rPr>
            </a:br>
            <a:endParaRPr lang="es-ES" sz="1400" dirty="0">
              <a:solidFill>
                <a:schemeClr val="bg2"/>
              </a:solidFill>
            </a:endParaRPr>
          </a:p>
        </p:txBody>
      </p:sp>
      <p:sp>
        <p:nvSpPr>
          <p:cNvPr id="9" name="Marcador de texto 4"/>
          <p:cNvSpPr>
            <a:spLocks noGrp="1"/>
          </p:cNvSpPr>
          <p:nvPr>
            <p:ph type="body" sz="half" idx="2"/>
          </p:nvPr>
        </p:nvSpPr>
        <p:spPr>
          <a:xfrm>
            <a:off x="776536" y="3429000"/>
            <a:ext cx="8352928" cy="432048"/>
          </a:xfrm>
        </p:spPr>
        <p:txBody>
          <a:bodyPr/>
          <a:lstStyle/>
          <a:p>
            <a:r>
              <a:rPr lang="es-ES_tradnl" dirty="0" err="1">
                <a:solidFill>
                  <a:schemeClr val="accent2"/>
                </a:solidFill>
              </a:rPr>
              <a:t>Haskap</a:t>
            </a:r>
            <a:r>
              <a:rPr lang="es-ES_tradnl" dirty="0">
                <a:solidFill>
                  <a:schemeClr val="accent2"/>
                </a:solidFill>
              </a:rPr>
              <a:t>, </a:t>
            </a:r>
            <a:r>
              <a:rPr lang="es-ES_tradnl" dirty="0" err="1">
                <a:solidFill>
                  <a:schemeClr val="accent2"/>
                </a:solidFill>
              </a:rPr>
              <a:t>aronia</a:t>
            </a:r>
            <a:r>
              <a:rPr lang="es-ES_tradnl" dirty="0">
                <a:solidFill>
                  <a:schemeClr val="accent2"/>
                </a:solidFill>
              </a:rPr>
              <a:t>, frambuesa y mora: </a:t>
            </a:r>
            <a:endParaRPr lang="es-ES" dirty="0">
              <a:solidFill>
                <a:schemeClr val="accent2"/>
              </a:solidFill>
            </a:endParaRPr>
          </a:p>
        </p:txBody>
      </p:sp>
      <p:sp>
        <p:nvSpPr>
          <p:cNvPr id="10" name="Marcador de texto 7"/>
          <p:cNvSpPr>
            <a:spLocks noGrp="1"/>
          </p:cNvSpPr>
          <p:nvPr>
            <p:ph type="body" idx="11"/>
          </p:nvPr>
        </p:nvSpPr>
        <p:spPr>
          <a:xfrm>
            <a:off x="776536" y="3861048"/>
            <a:ext cx="8424936" cy="1656184"/>
          </a:xfrm>
        </p:spPr>
        <p:txBody>
          <a:bodyPr>
            <a:noAutofit/>
          </a:bodyPr>
          <a:lstStyle/>
          <a:p>
            <a:r>
              <a:rPr lang="es-ES_tradnl" sz="1400" dirty="0">
                <a:solidFill>
                  <a:schemeClr val="bg2"/>
                </a:solidFill>
              </a:rPr>
              <a:t>Con la técnica de liofilización del fruto entero nos permite obtener un producto con excelentes características organolépticas y nutricionales, manteniendo la concentración de compuestos fenólicos del fruto fresco, y por ello la capacidad antioxidante que se deriva de ellos. Destacar el elevado contenido fenólico encontrado en estos frutos (</a:t>
            </a:r>
            <a:r>
              <a:rPr lang="es-ES_tradnl" sz="1400" dirty="0" err="1">
                <a:solidFill>
                  <a:schemeClr val="bg2"/>
                </a:solidFill>
              </a:rPr>
              <a:t>aronia</a:t>
            </a:r>
            <a:r>
              <a:rPr lang="es-ES_tradnl" sz="1400" dirty="0">
                <a:solidFill>
                  <a:schemeClr val="bg2"/>
                </a:solidFill>
              </a:rPr>
              <a:t>: 1546,45; mora: 1368,23;haskap: 1308,79 y frambuesa: 815,77 mg ácido gálico/100 g peso seco).</a:t>
            </a:r>
            <a:br>
              <a:rPr lang="es-ES" sz="1400" dirty="0">
                <a:solidFill>
                  <a:schemeClr val="bg2"/>
                </a:solidFill>
              </a:rPr>
            </a:br>
            <a:r>
              <a:rPr lang="es-ES_tradnl" sz="1400" dirty="0">
                <a:solidFill>
                  <a:schemeClr val="bg2"/>
                </a:solidFill>
              </a:rPr>
              <a:t>Este producto final conserva la apariencia y sabor característicos de fruto fresco, y sería comercializable dentro del nicho de mercado de los productos tipo </a:t>
            </a:r>
            <a:r>
              <a:rPr lang="es-ES_tradnl" sz="1400" dirty="0" err="1">
                <a:solidFill>
                  <a:schemeClr val="bg2"/>
                </a:solidFill>
              </a:rPr>
              <a:t>snack</a:t>
            </a:r>
            <a:r>
              <a:rPr lang="es-ES_tradnl" sz="1400" dirty="0">
                <a:solidFill>
                  <a:schemeClr val="bg2"/>
                </a:solidFill>
              </a:rPr>
              <a:t> o preparados para repostería, batidos, </a:t>
            </a:r>
            <a:r>
              <a:rPr lang="es-ES_tradnl" sz="1400" dirty="0" err="1">
                <a:solidFill>
                  <a:schemeClr val="bg2"/>
                </a:solidFill>
              </a:rPr>
              <a:t>smoothies</a:t>
            </a:r>
            <a:r>
              <a:rPr lang="es-ES_tradnl" sz="1400" dirty="0">
                <a:solidFill>
                  <a:schemeClr val="bg2"/>
                </a:solidFill>
              </a:rPr>
              <a:t> e infusiones.</a:t>
            </a:r>
            <a:br>
              <a:rPr lang="es-ES" sz="1400" dirty="0">
                <a:solidFill>
                  <a:schemeClr val="bg2"/>
                </a:solidFill>
              </a:rPr>
            </a:br>
            <a:br>
              <a:rPr lang="es-ES_tradnl" sz="1400" dirty="0">
                <a:solidFill>
                  <a:schemeClr val="bg2"/>
                </a:solidFill>
              </a:rPr>
            </a:br>
            <a:br>
              <a:rPr lang="es-ES_tradnl" sz="1400" dirty="0">
                <a:solidFill>
                  <a:schemeClr val="bg2"/>
                </a:solidFill>
              </a:rPr>
            </a:br>
            <a:endParaRPr lang="es-ES" sz="1400" dirty="0">
              <a:solidFill>
                <a:schemeClr val="bg2"/>
              </a:solidFill>
            </a:endParaRPr>
          </a:p>
        </p:txBody>
      </p:sp>
    </p:spTree>
    <p:extLst>
      <p:ext uri="{BB962C8B-B14F-4D97-AF65-F5344CB8AC3E}">
        <p14:creationId xmlns:p14="http://schemas.microsoft.com/office/powerpoint/2010/main" val="3404192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6"/>
          <p:cNvSpPr txBox="1">
            <a:spLocks/>
          </p:cNvSpPr>
          <p:nvPr/>
        </p:nvSpPr>
        <p:spPr>
          <a:xfrm>
            <a:off x="488504" y="3140968"/>
            <a:ext cx="8928992" cy="1800200"/>
          </a:xfrm>
          <a:prstGeom prst="rect">
            <a:avLst/>
          </a:prstGeom>
        </p:spPr>
        <p:txBody>
          <a:bodyPr/>
          <a:lstStyle>
            <a:lvl1pPr algn="l" defTabSz="457200" rtl="0" eaLnBrk="1" latinLnBrk="0" hangingPunct="1">
              <a:spcBef>
                <a:spcPct val="0"/>
              </a:spcBef>
              <a:buNone/>
              <a:defRPr sz="2000" b="1" kern="1200">
                <a:solidFill>
                  <a:srgbClr val="720B45"/>
                </a:solidFill>
                <a:latin typeface="+mj-lt"/>
                <a:ea typeface="+mj-ea"/>
                <a:cs typeface="+mj-cs"/>
              </a:defRPr>
            </a:lvl1pPr>
          </a:lstStyle>
          <a:p>
            <a:pPr algn="ctr"/>
            <a:r>
              <a:rPr lang="es-ES" sz="3600" dirty="0"/>
              <a:t>ADAPTACIÓN AL CAMBIO CLIMÁTICO</a:t>
            </a:r>
          </a:p>
        </p:txBody>
      </p:sp>
    </p:spTree>
    <p:extLst>
      <p:ext uri="{BB962C8B-B14F-4D97-AF65-F5344CB8AC3E}">
        <p14:creationId xmlns:p14="http://schemas.microsoft.com/office/powerpoint/2010/main" val="2458124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24508" y="1484784"/>
            <a:ext cx="8856984" cy="576064"/>
          </a:xfrm>
        </p:spPr>
        <p:txBody>
          <a:bodyPr/>
          <a:lstStyle/>
          <a:p>
            <a:r>
              <a:rPr lang="es-ES" dirty="0"/>
              <a:t>ADAPTACIÓN AL CAMBIO CLIMÁTICO</a:t>
            </a:r>
          </a:p>
        </p:txBody>
      </p:sp>
      <p:pic>
        <p:nvPicPr>
          <p:cNvPr id="5"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576" y="2420888"/>
            <a:ext cx="3296816" cy="2472612"/>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1808" y="2420888"/>
            <a:ext cx="1836204" cy="2448272"/>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87983" y="2726922"/>
            <a:ext cx="2448271" cy="1836203"/>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8227" y="2420888"/>
            <a:ext cx="3264361" cy="2448271"/>
          </a:xfrm>
          <a:prstGeom prst="rect">
            <a:avLst/>
          </a:prstGeom>
        </p:spPr>
      </p:pic>
    </p:spTree>
    <p:extLst>
      <p:ext uri="{BB962C8B-B14F-4D97-AF65-F5344CB8AC3E}">
        <p14:creationId xmlns:p14="http://schemas.microsoft.com/office/powerpoint/2010/main" val="2412703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18"/>
          <p:cNvSpPr>
            <a:spLocks noGrp="1"/>
          </p:cNvSpPr>
          <p:nvPr>
            <p:ph type="body" idx="10"/>
          </p:nvPr>
        </p:nvSpPr>
        <p:spPr>
          <a:xfrm>
            <a:off x="848544" y="1556792"/>
            <a:ext cx="8136904" cy="504056"/>
          </a:xfrm>
        </p:spPr>
        <p:txBody>
          <a:bodyPr>
            <a:normAutofit fontScale="92500" lnSpcReduction="10000"/>
          </a:bodyPr>
          <a:lstStyle/>
          <a:p>
            <a:r>
              <a:rPr lang="es-ES" sz="1600" dirty="0"/>
              <a:t>Se realizó en </a:t>
            </a:r>
            <a:r>
              <a:rPr lang="es-ES" sz="1600" dirty="0" err="1"/>
              <a:t>Benasque</a:t>
            </a:r>
            <a:r>
              <a:rPr lang="es-ES" sz="1600" dirty="0"/>
              <a:t> como campo experimental con diferentes especies de </a:t>
            </a:r>
            <a:r>
              <a:rPr lang="es-ES" sz="1600" dirty="0" err="1"/>
              <a:t>berries</a:t>
            </a:r>
            <a:r>
              <a:rPr lang="es-ES" sz="1600" dirty="0"/>
              <a:t>, con el fin de conocer su adaptación y productividad a este clima.</a:t>
            </a:r>
          </a:p>
        </p:txBody>
      </p:sp>
      <p:sp>
        <p:nvSpPr>
          <p:cNvPr id="7" name="Título 6"/>
          <p:cNvSpPr>
            <a:spLocks noGrp="1"/>
          </p:cNvSpPr>
          <p:nvPr>
            <p:ph type="title"/>
          </p:nvPr>
        </p:nvSpPr>
        <p:spPr>
          <a:xfrm>
            <a:off x="848544" y="1052736"/>
            <a:ext cx="8496944" cy="576064"/>
          </a:xfrm>
        </p:spPr>
        <p:txBody>
          <a:bodyPr>
            <a:normAutofit/>
          </a:bodyPr>
          <a:lstStyle/>
          <a:p>
            <a:r>
              <a:rPr lang="es-ES" sz="2400" dirty="0"/>
              <a:t>PLANTACIÓN</a:t>
            </a:r>
          </a:p>
        </p:txBody>
      </p:sp>
      <p:graphicFrame>
        <p:nvGraphicFramePr>
          <p:cNvPr id="9" name="3 Tabla"/>
          <p:cNvGraphicFramePr>
            <a:graphicFrameLocks noGrp="1"/>
          </p:cNvGraphicFramePr>
          <p:nvPr>
            <p:extLst>
              <p:ext uri="{D42A27DB-BD31-4B8C-83A1-F6EECF244321}">
                <p14:modId xmlns:p14="http://schemas.microsoft.com/office/powerpoint/2010/main" val="3066587524"/>
              </p:ext>
            </p:extLst>
          </p:nvPr>
        </p:nvGraphicFramePr>
        <p:xfrm>
          <a:off x="2576736" y="2276872"/>
          <a:ext cx="4752528" cy="2736302"/>
        </p:xfrm>
        <a:graphic>
          <a:graphicData uri="http://schemas.openxmlformats.org/drawingml/2006/table">
            <a:tbl>
              <a:tblPr firstRow="1" bandRow="1">
                <a:tableStyleId>{21E4AEA4-8DFA-4A89-87EB-49C32662AFE0}</a:tableStyleId>
              </a:tblPr>
              <a:tblGrid>
                <a:gridCol w="158417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414754">
                <a:tc>
                  <a:txBody>
                    <a:bodyPr/>
                    <a:lstStyle/>
                    <a:p>
                      <a:pPr algn="ctr">
                        <a:lnSpc>
                          <a:spcPct val="107000"/>
                        </a:lnSpc>
                        <a:spcAft>
                          <a:spcPts val="0"/>
                        </a:spcAft>
                      </a:pPr>
                      <a:r>
                        <a:rPr lang="es-ES" sz="1600" spc="0" baseline="30000" dirty="0"/>
                        <a:t>ESPECIES AUTÓCTONAS</a:t>
                      </a:r>
                      <a:endParaRPr lang="es-ES" sz="1600" b="0" spc="0" baseline="30000" dirty="0">
                        <a:latin typeface="Calibri"/>
                        <a:ea typeface="Calibri"/>
                        <a:cs typeface="Times New Roman"/>
                      </a:endParaRPr>
                    </a:p>
                  </a:txBody>
                  <a:tcPr marL="44450" marR="44450" marT="0" marB="0" anchor="ctr"/>
                </a:tc>
                <a:tc>
                  <a:txBody>
                    <a:bodyPr/>
                    <a:lstStyle/>
                    <a:p>
                      <a:pPr algn="ctr">
                        <a:lnSpc>
                          <a:spcPct val="107000"/>
                        </a:lnSpc>
                        <a:spcAft>
                          <a:spcPts val="0"/>
                        </a:spcAft>
                      </a:pPr>
                      <a:r>
                        <a:rPr lang="es-ES" sz="1600" baseline="30000" dirty="0"/>
                        <a:t>AÑO PLANTACIÓN</a:t>
                      </a:r>
                      <a:endParaRPr lang="es-ES" sz="1600" baseline="30000" dirty="0">
                        <a:latin typeface="Calibri"/>
                        <a:ea typeface="Calibri"/>
                        <a:cs typeface="Times New Roman"/>
                      </a:endParaRPr>
                    </a:p>
                  </a:txBody>
                  <a:tcPr marL="44450" marR="44450" marT="0" marB="0" anchor="ctr"/>
                </a:tc>
                <a:tc>
                  <a:txBody>
                    <a:bodyPr/>
                    <a:lstStyle/>
                    <a:p>
                      <a:pPr algn="ctr">
                        <a:lnSpc>
                          <a:spcPct val="107000"/>
                        </a:lnSpc>
                        <a:spcAft>
                          <a:spcPts val="0"/>
                        </a:spcAft>
                      </a:pPr>
                      <a:r>
                        <a:rPr lang="es-ES" sz="1600" baseline="30000" dirty="0"/>
                        <a:t>1ª COSECHA</a:t>
                      </a:r>
                      <a:endParaRPr lang="es-ES" sz="1600" baseline="30000" dirty="0">
                        <a:latin typeface="Calibri"/>
                        <a:ea typeface="Calibri"/>
                        <a:cs typeface="Times New Roman"/>
                      </a:endParaRPr>
                    </a:p>
                  </a:txBody>
                  <a:tcPr marL="44450" marR="44450" marT="0" marB="0" anchor="ctr"/>
                </a:tc>
                <a:extLst>
                  <a:ext uri="{0D108BD9-81ED-4DB2-BD59-A6C34878D82A}">
                    <a16:rowId xmlns:a16="http://schemas.microsoft.com/office/drawing/2014/main" val="10000"/>
                  </a:ext>
                </a:extLst>
              </a:tr>
              <a:tr h="317799">
                <a:tc>
                  <a:txBody>
                    <a:bodyPr/>
                    <a:lstStyle/>
                    <a:p>
                      <a:pPr algn="just">
                        <a:lnSpc>
                          <a:spcPct val="107000"/>
                        </a:lnSpc>
                        <a:spcAft>
                          <a:spcPts val="0"/>
                        </a:spcAft>
                      </a:pPr>
                      <a:r>
                        <a:rPr lang="es-ES" sz="1600" dirty="0"/>
                        <a:t>FRAMBUESA</a:t>
                      </a:r>
                      <a:endParaRPr lang="es-ES" sz="1600" dirty="0">
                        <a:latin typeface="Calibri"/>
                        <a:ea typeface="Calibri"/>
                        <a:cs typeface="Times New Roman"/>
                      </a:endParaRPr>
                    </a:p>
                  </a:txBody>
                  <a:tcPr marL="44450" marR="44450" marT="0" marB="0" anchor="ctr"/>
                </a:tc>
                <a:tc>
                  <a:txBody>
                    <a:bodyPr/>
                    <a:lstStyle/>
                    <a:p>
                      <a:pPr algn="just">
                        <a:lnSpc>
                          <a:spcPct val="107000"/>
                        </a:lnSpc>
                        <a:spcAft>
                          <a:spcPts val="0"/>
                        </a:spcAft>
                      </a:pPr>
                      <a:r>
                        <a:rPr lang="es-ES" sz="1600" dirty="0"/>
                        <a:t>2015</a:t>
                      </a:r>
                      <a:endParaRPr lang="es-ES" sz="1600" dirty="0">
                        <a:latin typeface="Calibri"/>
                        <a:ea typeface="Calibri"/>
                        <a:cs typeface="Times New Roman"/>
                      </a:endParaRPr>
                    </a:p>
                  </a:txBody>
                  <a:tcPr marL="44450" marR="44450" marT="0" marB="0" anchor="ctr"/>
                </a:tc>
                <a:tc>
                  <a:txBody>
                    <a:bodyPr/>
                    <a:lstStyle/>
                    <a:p>
                      <a:pPr algn="just">
                        <a:lnSpc>
                          <a:spcPct val="107000"/>
                        </a:lnSpc>
                        <a:spcAft>
                          <a:spcPts val="0"/>
                        </a:spcAft>
                      </a:pPr>
                      <a:r>
                        <a:rPr lang="es-ES" sz="1600"/>
                        <a:t>2016</a:t>
                      </a:r>
                      <a:endParaRPr lang="es-ES" sz="1600">
                        <a:latin typeface="Calibri"/>
                        <a:ea typeface="Calibri"/>
                        <a:cs typeface="Times New Roman"/>
                      </a:endParaRPr>
                    </a:p>
                  </a:txBody>
                  <a:tcPr marL="44450" marR="44450" marT="0" marB="0" anchor="ctr"/>
                </a:tc>
                <a:extLst>
                  <a:ext uri="{0D108BD9-81ED-4DB2-BD59-A6C34878D82A}">
                    <a16:rowId xmlns:a16="http://schemas.microsoft.com/office/drawing/2014/main" val="10001"/>
                  </a:ext>
                </a:extLst>
              </a:tr>
              <a:tr h="317799">
                <a:tc>
                  <a:txBody>
                    <a:bodyPr/>
                    <a:lstStyle/>
                    <a:p>
                      <a:pPr algn="just">
                        <a:lnSpc>
                          <a:spcPct val="107000"/>
                        </a:lnSpc>
                        <a:spcAft>
                          <a:spcPts val="0"/>
                        </a:spcAft>
                      </a:pPr>
                      <a:r>
                        <a:rPr lang="es-ES" sz="1600" dirty="0"/>
                        <a:t>MORA</a:t>
                      </a:r>
                      <a:endParaRPr lang="es-ES" sz="1600" dirty="0">
                        <a:latin typeface="Calibri"/>
                        <a:ea typeface="Calibri"/>
                        <a:cs typeface="Times New Roman"/>
                      </a:endParaRPr>
                    </a:p>
                  </a:txBody>
                  <a:tcPr marL="44450" marR="44450" marT="0" marB="0" anchor="ctr"/>
                </a:tc>
                <a:tc>
                  <a:txBody>
                    <a:bodyPr/>
                    <a:lstStyle/>
                    <a:p>
                      <a:pPr algn="just">
                        <a:lnSpc>
                          <a:spcPct val="107000"/>
                        </a:lnSpc>
                        <a:spcAft>
                          <a:spcPts val="0"/>
                        </a:spcAft>
                      </a:pPr>
                      <a:r>
                        <a:rPr lang="es-ES" sz="1600" dirty="0"/>
                        <a:t>2015</a:t>
                      </a:r>
                      <a:endParaRPr lang="es-ES" sz="1600" dirty="0">
                        <a:latin typeface="Calibri"/>
                        <a:ea typeface="Calibri"/>
                        <a:cs typeface="Times New Roman"/>
                      </a:endParaRPr>
                    </a:p>
                  </a:txBody>
                  <a:tcPr marL="44450" marR="44450" marT="0" marB="0" anchor="ctr"/>
                </a:tc>
                <a:tc>
                  <a:txBody>
                    <a:bodyPr/>
                    <a:lstStyle/>
                    <a:p>
                      <a:pPr algn="just">
                        <a:lnSpc>
                          <a:spcPct val="107000"/>
                        </a:lnSpc>
                        <a:spcAft>
                          <a:spcPts val="0"/>
                        </a:spcAft>
                      </a:pPr>
                      <a:r>
                        <a:rPr lang="es-ES" sz="1600"/>
                        <a:t>2017</a:t>
                      </a:r>
                      <a:endParaRPr lang="es-ES" sz="1600">
                        <a:latin typeface="Calibri"/>
                        <a:ea typeface="Calibri"/>
                        <a:cs typeface="Times New Roman"/>
                      </a:endParaRPr>
                    </a:p>
                  </a:txBody>
                  <a:tcPr marL="44450" marR="44450" marT="0" marB="0" anchor="ctr"/>
                </a:tc>
                <a:extLst>
                  <a:ext uri="{0D108BD9-81ED-4DB2-BD59-A6C34878D82A}">
                    <a16:rowId xmlns:a16="http://schemas.microsoft.com/office/drawing/2014/main" val="10002"/>
                  </a:ext>
                </a:extLst>
              </a:tr>
              <a:tr h="317799">
                <a:tc>
                  <a:txBody>
                    <a:bodyPr/>
                    <a:lstStyle/>
                    <a:p>
                      <a:pPr algn="just">
                        <a:lnSpc>
                          <a:spcPct val="107000"/>
                        </a:lnSpc>
                        <a:spcAft>
                          <a:spcPts val="0"/>
                        </a:spcAft>
                      </a:pPr>
                      <a:r>
                        <a:rPr lang="es-ES" sz="1600"/>
                        <a:t>ARÁNDANO</a:t>
                      </a:r>
                      <a:endParaRPr lang="es-ES" sz="1600">
                        <a:latin typeface="Calibri"/>
                        <a:ea typeface="Calibri"/>
                        <a:cs typeface="Times New Roman"/>
                      </a:endParaRPr>
                    </a:p>
                  </a:txBody>
                  <a:tcPr marL="44450" marR="44450" marT="0" marB="0" anchor="ctr"/>
                </a:tc>
                <a:tc>
                  <a:txBody>
                    <a:bodyPr/>
                    <a:lstStyle/>
                    <a:p>
                      <a:pPr algn="just">
                        <a:lnSpc>
                          <a:spcPct val="107000"/>
                        </a:lnSpc>
                        <a:spcAft>
                          <a:spcPts val="0"/>
                        </a:spcAft>
                      </a:pPr>
                      <a:r>
                        <a:rPr lang="es-ES" sz="1600" dirty="0"/>
                        <a:t>2017</a:t>
                      </a:r>
                      <a:endParaRPr lang="es-ES" sz="1600" dirty="0">
                        <a:latin typeface="Calibri"/>
                        <a:ea typeface="Calibri"/>
                        <a:cs typeface="Times New Roman"/>
                      </a:endParaRPr>
                    </a:p>
                  </a:txBody>
                  <a:tcPr marL="44450" marR="44450" marT="0" marB="0" anchor="ctr"/>
                </a:tc>
                <a:tc>
                  <a:txBody>
                    <a:bodyPr/>
                    <a:lstStyle/>
                    <a:p>
                      <a:pPr algn="just">
                        <a:lnSpc>
                          <a:spcPct val="107000"/>
                        </a:lnSpc>
                        <a:spcAft>
                          <a:spcPts val="0"/>
                        </a:spcAft>
                      </a:pPr>
                      <a:r>
                        <a:rPr lang="es-ES" sz="1600" dirty="0"/>
                        <a:t>2018</a:t>
                      </a:r>
                      <a:endParaRPr lang="es-ES" sz="1600" dirty="0">
                        <a:latin typeface="Calibri"/>
                        <a:ea typeface="Calibri"/>
                        <a:cs typeface="Times New Roman"/>
                      </a:endParaRPr>
                    </a:p>
                  </a:txBody>
                  <a:tcPr marL="44450" marR="44450" marT="0" marB="0" anchor="ctr"/>
                </a:tc>
                <a:extLst>
                  <a:ext uri="{0D108BD9-81ED-4DB2-BD59-A6C34878D82A}">
                    <a16:rowId xmlns:a16="http://schemas.microsoft.com/office/drawing/2014/main" val="10003"/>
                  </a:ext>
                </a:extLst>
              </a:tr>
              <a:tr h="317799">
                <a:tc>
                  <a:txBody>
                    <a:bodyPr/>
                    <a:lstStyle/>
                    <a:p>
                      <a:pPr algn="just">
                        <a:lnSpc>
                          <a:spcPct val="107000"/>
                        </a:lnSpc>
                        <a:spcAft>
                          <a:spcPts val="0"/>
                        </a:spcAft>
                      </a:pPr>
                      <a:r>
                        <a:rPr lang="es-ES" sz="1600"/>
                        <a:t>GUILLOMO</a:t>
                      </a:r>
                      <a:endParaRPr lang="es-ES" sz="1600">
                        <a:latin typeface="Calibri"/>
                        <a:ea typeface="Calibri"/>
                        <a:cs typeface="Times New Roman"/>
                      </a:endParaRPr>
                    </a:p>
                  </a:txBody>
                  <a:tcPr marL="44450" marR="44450" marT="0" marB="0" anchor="ctr"/>
                </a:tc>
                <a:tc>
                  <a:txBody>
                    <a:bodyPr/>
                    <a:lstStyle/>
                    <a:p>
                      <a:pPr algn="just">
                        <a:lnSpc>
                          <a:spcPct val="107000"/>
                        </a:lnSpc>
                        <a:spcAft>
                          <a:spcPts val="0"/>
                        </a:spcAft>
                      </a:pPr>
                      <a:r>
                        <a:rPr lang="es-ES" sz="1600"/>
                        <a:t>2017</a:t>
                      </a:r>
                      <a:endParaRPr lang="es-ES" sz="1600">
                        <a:latin typeface="Calibri"/>
                        <a:ea typeface="Calibri"/>
                        <a:cs typeface="Times New Roman"/>
                      </a:endParaRPr>
                    </a:p>
                  </a:txBody>
                  <a:tcPr marL="44450" marR="44450" marT="0" marB="0" anchor="ctr"/>
                </a:tc>
                <a:tc>
                  <a:txBody>
                    <a:bodyPr/>
                    <a:lstStyle/>
                    <a:p>
                      <a:pPr algn="just">
                        <a:lnSpc>
                          <a:spcPct val="107000"/>
                        </a:lnSpc>
                        <a:spcAft>
                          <a:spcPts val="0"/>
                        </a:spcAft>
                      </a:pPr>
                      <a:r>
                        <a:rPr lang="es-ES" sz="1600" dirty="0"/>
                        <a:t>2018</a:t>
                      </a:r>
                      <a:endParaRPr lang="es-ES" sz="1600" dirty="0">
                        <a:latin typeface="Calibri"/>
                        <a:ea typeface="Calibri"/>
                        <a:cs typeface="Times New Roman"/>
                      </a:endParaRPr>
                    </a:p>
                  </a:txBody>
                  <a:tcPr marL="44450" marR="44450" marT="0" marB="0" anchor="ctr"/>
                </a:tc>
                <a:extLst>
                  <a:ext uri="{0D108BD9-81ED-4DB2-BD59-A6C34878D82A}">
                    <a16:rowId xmlns:a16="http://schemas.microsoft.com/office/drawing/2014/main" val="10004"/>
                  </a:ext>
                </a:extLst>
              </a:tr>
              <a:tr h="414754">
                <a:tc>
                  <a:txBody>
                    <a:bodyPr/>
                    <a:lstStyle/>
                    <a:p>
                      <a:pPr algn="ctr">
                        <a:lnSpc>
                          <a:spcPct val="107000"/>
                        </a:lnSpc>
                        <a:spcAft>
                          <a:spcPts val="0"/>
                        </a:spcAft>
                      </a:pPr>
                      <a:r>
                        <a:rPr lang="es-ES" sz="1600" b="1" baseline="30000" dirty="0">
                          <a:solidFill>
                            <a:srgbClr val="FFFFFF"/>
                          </a:solidFill>
                        </a:rPr>
                        <a:t>ESPECIES NO AUTÓCTONAS</a:t>
                      </a:r>
                      <a:endParaRPr lang="es-ES" sz="1600" b="1" baseline="30000" dirty="0">
                        <a:solidFill>
                          <a:srgbClr val="FFFFFF"/>
                        </a:solidFill>
                        <a:latin typeface="Calibri"/>
                        <a:ea typeface="Calibri"/>
                        <a:cs typeface="Times New Roman"/>
                      </a:endParaRPr>
                    </a:p>
                  </a:txBody>
                  <a:tcPr marL="44450" marR="44450" marT="0" marB="0" anchor="ctr">
                    <a:solidFill>
                      <a:schemeClr val="accent2"/>
                    </a:solidFill>
                  </a:tcPr>
                </a:tc>
                <a:tc>
                  <a:txBody>
                    <a:bodyPr/>
                    <a:lstStyle/>
                    <a:p>
                      <a:pPr algn="ctr">
                        <a:lnSpc>
                          <a:spcPct val="107000"/>
                        </a:lnSpc>
                        <a:spcAft>
                          <a:spcPts val="0"/>
                        </a:spcAft>
                      </a:pPr>
                      <a:r>
                        <a:rPr lang="es-ES" sz="1600" b="1" baseline="30000" dirty="0">
                          <a:solidFill>
                            <a:schemeClr val="bg1"/>
                          </a:solidFill>
                        </a:rPr>
                        <a:t>AÑO PLANTACIÓN</a:t>
                      </a:r>
                      <a:endParaRPr lang="es-ES" sz="1600" b="1" baseline="30000" dirty="0">
                        <a:solidFill>
                          <a:schemeClr val="bg1"/>
                        </a:solidFill>
                        <a:latin typeface="Calibri"/>
                        <a:ea typeface="Calibri"/>
                        <a:cs typeface="Times New Roman"/>
                      </a:endParaRPr>
                    </a:p>
                  </a:txBody>
                  <a:tcPr marL="44450" marR="44450" marT="0" marB="0" anchor="ctr">
                    <a:solidFill>
                      <a:schemeClr val="accent2"/>
                    </a:solidFill>
                  </a:tcPr>
                </a:tc>
                <a:tc>
                  <a:txBody>
                    <a:bodyPr/>
                    <a:lstStyle/>
                    <a:p>
                      <a:pPr algn="ctr">
                        <a:lnSpc>
                          <a:spcPct val="107000"/>
                        </a:lnSpc>
                        <a:spcAft>
                          <a:spcPts val="0"/>
                        </a:spcAft>
                      </a:pPr>
                      <a:r>
                        <a:rPr lang="es-ES" sz="1600" b="1" baseline="30000" dirty="0">
                          <a:solidFill>
                            <a:schemeClr val="bg1"/>
                          </a:solidFill>
                        </a:rPr>
                        <a:t>1ª COSECHA</a:t>
                      </a:r>
                      <a:endParaRPr lang="es-ES" sz="1600" b="1" baseline="30000" dirty="0">
                        <a:solidFill>
                          <a:schemeClr val="bg1"/>
                        </a:solidFill>
                        <a:latin typeface="Calibri"/>
                        <a:ea typeface="Calibri"/>
                        <a:cs typeface="Times New Roman"/>
                      </a:endParaRPr>
                    </a:p>
                  </a:txBody>
                  <a:tcPr marL="44450" marR="44450" marT="0" marB="0" anchor="ctr">
                    <a:solidFill>
                      <a:schemeClr val="accent2"/>
                    </a:solidFill>
                  </a:tcPr>
                </a:tc>
                <a:extLst>
                  <a:ext uri="{0D108BD9-81ED-4DB2-BD59-A6C34878D82A}">
                    <a16:rowId xmlns:a16="http://schemas.microsoft.com/office/drawing/2014/main" val="10005"/>
                  </a:ext>
                </a:extLst>
              </a:tr>
              <a:tr h="317799">
                <a:tc>
                  <a:txBody>
                    <a:bodyPr/>
                    <a:lstStyle/>
                    <a:p>
                      <a:pPr algn="just">
                        <a:lnSpc>
                          <a:spcPct val="107000"/>
                        </a:lnSpc>
                        <a:spcAft>
                          <a:spcPts val="0"/>
                        </a:spcAft>
                      </a:pPr>
                      <a:r>
                        <a:rPr lang="es-ES" sz="1600"/>
                        <a:t>HASKAP</a:t>
                      </a:r>
                      <a:endParaRPr lang="es-ES" sz="1600">
                        <a:latin typeface="Calibri"/>
                        <a:ea typeface="Calibri"/>
                        <a:cs typeface="Times New Roman"/>
                      </a:endParaRPr>
                    </a:p>
                  </a:txBody>
                  <a:tcPr marL="44450" marR="44450" marT="0" marB="0" anchor="ctr"/>
                </a:tc>
                <a:tc>
                  <a:txBody>
                    <a:bodyPr/>
                    <a:lstStyle/>
                    <a:p>
                      <a:pPr algn="just">
                        <a:lnSpc>
                          <a:spcPct val="107000"/>
                        </a:lnSpc>
                        <a:spcAft>
                          <a:spcPts val="0"/>
                        </a:spcAft>
                      </a:pPr>
                      <a:r>
                        <a:rPr lang="es-ES" sz="1600"/>
                        <a:t>2015</a:t>
                      </a:r>
                      <a:endParaRPr lang="es-ES" sz="1600">
                        <a:latin typeface="Calibri"/>
                        <a:ea typeface="Calibri"/>
                        <a:cs typeface="Times New Roman"/>
                      </a:endParaRPr>
                    </a:p>
                  </a:txBody>
                  <a:tcPr marL="44450" marR="44450" marT="0" marB="0" anchor="ctr"/>
                </a:tc>
                <a:tc>
                  <a:txBody>
                    <a:bodyPr/>
                    <a:lstStyle/>
                    <a:p>
                      <a:pPr algn="just">
                        <a:lnSpc>
                          <a:spcPct val="107000"/>
                        </a:lnSpc>
                        <a:spcAft>
                          <a:spcPts val="0"/>
                        </a:spcAft>
                      </a:pPr>
                      <a:r>
                        <a:rPr lang="es-ES" sz="1600" dirty="0"/>
                        <a:t>2016</a:t>
                      </a:r>
                      <a:endParaRPr lang="es-ES" sz="1600" dirty="0">
                        <a:latin typeface="Calibri"/>
                        <a:ea typeface="Calibri"/>
                        <a:cs typeface="Times New Roman"/>
                      </a:endParaRPr>
                    </a:p>
                  </a:txBody>
                  <a:tcPr marL="44450" marR="44450" marT="0" marB="0" anchor="ctr"/>
                </a:tc>
                <a:extLst>
                  <a:ext uri="{0D108BD9-81ED-4DB2-BD59-A6C34878D82A}">
                    <a16:rowId xmlns:a16="http://schemas.microsoft.com/office/drawing/2014/main" val="10006"/>
                  </a:ext>
                </a:extLst>
              </a:tr>
              <a:tr h="317799">
                <a:tc>
                  <a:txBody>
                    <a:bodyPr/>
                    <a:lstStyle/>
                    <a:p>
                      <a:pPr algn="just">
                        <a:lnSpc>
                          <a:spcPct val="107000"/>
                        </a:lnSpc>
                        <a:spcAft>
                          <a:spcPts val="0"/>
                        </a:spcAft>
                      </a:pPr>
                      <a:r>
                        <a:rPr lang="es-ES" sz="1600"/>
                        <a:t>ARONIA</a:t>
                      </a:r>
                      <a:endParaRPr lang="es-ES" sz="1600">
                        <a:latin typeface="Calibri"/>
                        <a:ea typeface="Calibri"/>
                        <a:cs typeface="Times New Roman"/>
                      </a:endParaRPr>
                    </a:p>
                  </a:txBody>
                  <a:tcPr marL="44450" marR="44450" marT="0" marB="0" anchor="ctr"/>
                </a:tc>
                <a:tc>
                  <a:txBody>
                    <a:bodyPr/>
                    <a:lstStyle/>
                    <a:p>
                      <a:pPr algn="just">
                        <a:lnSpc>
                          <a:spcPct val="107000"/>
                        </a:lnSpc>
                        <a:spcAft>
                          <a:spcPts val="0"/>
                        </a:spcAft>
                      </a:pPr>
                      <a:r>
                        <a:rPr lang="es-ES" sz="1600"/>
                        <a:t>2015</a:t>
                      </a:r>
                      <a:endParaRPr lang="es-ES" sz="1600">
                        <a:latin typeface="Calibri"/>
                        <a:ea typeface="Calibri"/>
                        <a:cs typeface="Times New Roman"/>
                      </a:endParaRPr>
                    </a:p>
                  </a:txBody>
                  <a:tcPr marL="44450" marR="44450" marT="0" marB="0" anchor="ctr"/>
                </a:tc>
                <a:tc>
                  <a:txBody>
                    <a:bodyPr/>
                    <a:lstStyle/>
                    <a:p>
                      <a:pPr algn="just">
                        <a:lnSpc>
                          <a:spcPct val="107000"/>
                        </a:lnSpc>
                        <a:spcAft>
                          <a:spcPts val="0"/>
                        </a:spcAft>
                      </a:pPr>
                      <a:r>
                        <a:rPr lang="es-ES" sz="1600" dirty="0"/>
                        <a:t>2016</a:t>
                      </a:r>
                      <a:endParaRPr lang="es-ES" sz="1600" dirty="0">
                        <a:latin typeface="Calibri"/>
                        <a:ea typeface="Calibri"/>
                        <a:cs typeface="Times New Roman"/>
                      </a:endParaRPr>
                    </a:p>
                  </a:txBody>
                  <a:tcPr marL="44450" marR="44450" marT="0" marB="0" anchor="ctr"/>
                </a:tc>
                <a:extLst>
                  <a:ext uri="{0D108BD9-81ED-4DB2-BD59-A6C34878D82A}">
                    <a16:rowId xmlns:a16="http://schemas.microsoft.com/office/drawing/2014/main" val="10007"/>
                  </a:ext>
                </a:extLst>
              </a:tr>
            </a:tbl>
          </a:graphicData>
        </a:graphic>
      </p:graphicFrame>
      <p:sp>
        <p:nvSpPr>
          <p:cNvPr id="10" name="Marcador de contenido 18"/>
          <p:cNvSpPr txBox="1">
            <a:spLocks/>
          </p:cNvSpPr>
          <p:nvPr/>
        </p:nvSpPr>
        <p:spPr>
          <a:xfrm>
            <a:off x="920552" y="5301208"/>
            <a:ext cx="8136904" cy="504056"/>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ct val="20000"/>
              </a:spcBef>
              <a:buFont typeface="Arial"/>
              <a:buNone/>
              <a:defRPr sz="2400" kern="1200">
                <a:solidFill>
                  <a:schemeClr val="accent2"/>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s-ES" sz="1600" dirty="0"/>
              <a:t>Entre todas las especies plantadas, se cubre una superficie de</a:t>
            </a:r>
            <a:r>
              <a:rPr lang="es-ES" sz="1600" b="1" dirty="0"/>
              <a:t> 800 m2 </a:t>
            </a:r>
            <a:r>
              <a:rPr lang="es-ES" sz="1600" dirty="0"/>
              <a:t>con un total de unas </a:t>
            </a:r>
            <a:r>
              <a:rPr lang="es-ES" sz="1600" b="1" dirty="0"/>
              <a:t>2.500 plantas </a:t>
            </a:r>
            <a:r>
              <a:rPr lang="es-ES" sz="1600" dirty="0"/>
              <a:t>entre todas las especies.</a:t>
            </a:r>
          </a:p>
        </p:txBody>
      </p:sp>
    </p:spTree>
    <p:extLst>
      <p:ext uri="{BB962C8B-B14F-4D97-AF65-F5344CB8AC3E}">
        <p14:creationId xmlns:p14="http://schemas.microsoft.com/office/powerpoint/2010/main" val="4564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18"/>
          <p:cNvSpPr>
            <a:spLocks noGrp="1"/>
          </p:cNvSpPr>
          <p:nvPr>
            <p:ph type="body" idx="10"/>
          </p:nvPr>
        </p:nvSpPr>
        <p:spPr>
          <a:xfrm>
            <a:off x="848544" y="1556792"/>
            <a:ext cx="8424936" cy="4392488"/>
          </a:xfrm>
        </p:spPr>
        <p:txBody>
          <a:bodyPr>
            <a:normAutofit fontScale="92500" lnSpcReduction="10000"/>
          </a:bodyPr>
          <a:lstStyle/>
          <a:p>
            <a:pPr marL="285750" indent="-285750">
              <a:buFont typeface="Arial"/>
              <a:buChar char="•"/>
            </a:pPr>
            <a:r>
              <a:rPr lang="es-ES" sz="1600" dirty="0"/>
              <a:t>La recolección ha sido escalonada tanto por especies, como en las diferentes variedades dentro de cada especie.</a:t>
            </a:r>
          </a:p>
          <a:p>
            <a:pPr marL="285750" indent="-285750">
              <a:buFont typeface="Arial"/>
              <a:buChar char="•"/>
            </a:pPr>
            <a:endParaRPr lang="es-ES" sz="1600" dirty="0"/>
          </a:p>
          <a:p>
            <a:pPr marL="285750" indent="-285750">
              <a:buFont typeface="Arial"/>
              <a:buChar char="•"/>
            </a:pPr>
            <a:endParaRPr lang="es-ES" sz="1600" dirty="0"/>
          </a:p>
          <a:p>
            <a:pPr marL="285750" indent="-285750">
              <a:buFont typeface="Arial"/>
              <a:buChar char="•"/>
            </a:pPr>
            <a:endParaRPr lang="es-ES" sz="1600" dirty="0"/>
          </a:p>
          <a:p>
            <a:endParaRPr lang="es-ES" sz="1600" dirty="0"/>
          </a:p>
          <a:p>
            <a:pPr marL="285750" indent="-285750">
              <a:buFont typeface="Arial"/>
              <a:buChar char="•"/>
            </a:pPr>
            <a:endParaRPr lang="es-ES" sz="1600" dirty="0"/>
          </a:p>
          <a:p>
            <a:pPr marL="285750" indent="-285750">
              <a:buFont typeface="Arial"/>
              <a:buChar char="•"/>
            </a:pPr>
            <a:endParaRPr lang="es-ES" sz="1600" dirty="0"/>
          </a:p>
          <a:p>
            <a:pPr marL="285750" indent="-285750">
              <a:buFont typeface="Arial"/>
              <a:buChar char="•"/>
            </a:pPr>
            <a:endParaRPr lang="es-ES" sz="1600" dirty="0"/>
          </a:p>
          <a:p>
            <a:endParaRPr lang="es-ES" sz="1600" dirty="0"/>
          </a:p>
          <a:p>
            <a:pPr marL="285750" indent="-285750">
              <a:buFont typeface="Arial"/>
              <a:buChar char="•"/>
            </a:pPr>
            <a:r>
              <a:rPr lang="es-ES" sz="1600" dirty="0"/>
              <a:t>Todos los cultivos son compatibles en un calendario de recolección ordenado</a:t>
            </a:r>
          </a:p>
          <a:p>
            <a:pPr marL="285750" indent="-285750">
              <a:buFont typeface="Arial"/>
              <a:buChar char="•"/>
            </a:pPr>
            <a:r>
              <a:rPr lang="es-ES" sz="1600" dirty="0"/>
              <a:t>Este hecho es fundamental a la hora de diseñar una futura plantación en el Pirineo, dado que no obliga al agricultor a elegir sólo alguna de ellas con el fin de no tener que sobredimensionar su explotación, principalmente en lo que a mano de obra respecta</a:t>
            </a:r>
          </a:p>
          <a:p>
            <a:pPr marL="285750" indent="-285750">
              <a:buFont typeface="Arial"/>
              <a:buChar char="•"/>
            </a:pPr>
            <a:r>
              <a:rPr lang="es-ES" sz="1600" dirty="0"/>
              <a:t>Por otra parte, el disponer de varios meses de producción ayudan a que se trabaje durante el mayor tiempo posible en una hipotética planta de procesado, algo también fundamental para una rápida amortización de cualquier tipo de instalación para su procesado.</a:t>
            </a:r>
          </a:p>
        </p:txBody>
      </p:sp>
      <p:sp>
        <p:nvSpPr>
          <p:cNvPr id="7" name="Título 6"/>
          <p:cNvSpPr>
            <a:spLocks noGrp="1"/>
          </p:cNvSpPr>
          <p:nvPr>
            <p:ph type="title"/>
          </p:nvPr>
        </p:nvSpPr>
        <p:spPr>
          <a:xfrm>
            <a:off x="848544" y="1052736"/>
            <a:ext cx="8496944" cy="576064"/>
          </a:xfrm>
        </p:spPr>
        <p:txBody>
          <a:bodyPr>
            <a:normAutofit/>
          </a:bodyPr>
          <a:lstStyle/>
          <a:p>
            <a:r>
              <a:rPr lang="es-ES" sz="2400" dirty="0"/>
              <a:t>RECOLECCIÓN</a:t>
            </a:r>
          </a:p>
        </p:txBody>
      </p:sp>
      <p:graphicFrame>
        <p:nvGraphicFramePr>
          <p:cNvPr id="6" name="7 Tabla"/>
          <p:cNvGraphicFramePr>
            <a:graphicFrameLocks noGrp="1"/>
          </p:cNvGraphicFramePr>
          <p:nvPr>
            <p:extLst>
              <p:ext uri="{D42A27DB-BD31-4B8C-83A1-F6EECF244321}">
                <p14:modId xmlns:p14="http://schemas.microsoft.com/office/powerpoint/2010/main" val="343602801"/>
              </p:ext>
            </p:extLst>
          </p:nvPr>
        </p:nvGraphicFramePr>
        <p:xfrm>
          <a:off x="1280592" y="2224829"/>
          <a:ext cx="4464496" cy="1636219"/>
        </p:xfrm>
        <a:graphic>
          <a:graphicData uri="http://schemas.openxmlformats.org/drawingml/2006/table">
            <a:tbl>
              <a:tblPr firstRow="1" bandRow="1">
                <a:tableStyleId>{9DCAF9ED-07DC-4A11-8D7F-57B35C25682E}</a:tableStyleId>
              </a:tblPr>
              <a:tblGrid>
                <a:gridCol w="1264037">
                  <a:extLst>
                    <a:ext uri="{9D8B030D-6E8A-4147-A177-3AD203B41FA5}">
                      <a16:colId xmlns:a16="http://schemas.microsoft.com/office/drawing/2014/main" val="20000"/>
                    </a:ext>
                  </a:extLst>
                </a:gridCol>
                <a:gridCol w="636276">
                  <a:extLst>
                    <a:ext uri="{9D8B030D-6E8A-4147-A177-3AD203B41FA5}">
                      <a16:colId xmlns:a16="http://schemas.microsoft.com/office/drawing/2014/main" val="20001"/>
                    </a:ext>
                  </a:extLst>
                </a:gridCol>
                <a:gridCol w="568876">
                  <a:extLst>
                    <a:ext uri="{9D8B030D-6E8A-4147-A177-3AD203B41FA5}">
                      <a16:colId xmlns:a16="http://schemas.microsoft.com/office/drawing/2014/main" val="20002"/>
                    </a:ext>
                  </a:extLst>
                </a:gridCol>
                <a:gridCol w="777401">
                  <a:extLst>
                    <a:ext uri="{9D8B030D-6E8A-4147-A177-3AD203B41FA5}">
                      <a16:colId xmlns:a16="http://schemas.microsoft.com/office/drawing/2014/main" val="20003"/>
                    </a:ext>
                  </a:extLst>
                </a:gridCol>
                <a:gridCol w="1217906">
                  <a:extLst>
                    <a:ext uri="{9D8B030D-6E8A-4147-A177-3AD203B41FA5}">
                      <a16:colId xmlns:a16="http://schemas.microsoft.com/office/drawing/2014/main" val="20004"/>
                    </a:ext>
                  </a:extLst>
                </a:gridCol>
              </a:tblGrid>
              <a:tr h="496791">
                <a:tc>
                  <a:txBody>
                    <a:bodyPr/>
                    <a:lstStyle/>
                    <a:p>
                      <a:r>
                        <a:rPr lang="es-ES" sz="1400" dirty="0"/>
                        <a:t>ESPECIE</a:t>
                      </a:r>
                    </a:p>
                  </a:txBody>
                  <a:tcPr marL="70238" marR="70238" marT="35119" marB="35119"/>
                </a:tc>
                <a:tc>
                  <a:txBody>
                    <a:bodyPr/>
                    <a:lstStyle/>
                    <a:p>
                      <a:r>
                        <a:rPr lang="es-ES" sz="1400" dirty="0"/>
                        <a:t>Junio</a:t>
                      </a:r>
                    </a:p>
                  </a:txBody>
                  <a:tcPr marL="70238" marR="70238" marT="35119" marB="35119"/>
                </a:tc>
                <a:tc>
                  <a:txBody>
                    <a:bodyPr/>
                    <a:lstStyle/>
                    <a:p>
                      <a:r>
                        <a:rPr lang="es-ES" sz="1400" dirty="0"/>
                        <a:t>Julio</a:t>
                      </a:r>
                    </a:p>
                  </a:txBody>
                  <a:tcPr marL="70238" marR="70238" marT="35119" marB="35119"/>
                </a:tc>
                <a:tc>
                  <a:txBody>
                    <a:bodyPr/>
                    <a:lstStyle/>
                    <a:p>
                      <a:r>
                        <a:rPr lang="es-ES" sz="1400" dirty="0"/>
                        <a:t>Agosto</a:t>
                      </a:r>
                    </a:p>
                  </a:txBody>
                  <a:tcPr marL="70238" marR="70238" marT="35119" marB="35119"/>
                </a:tc>
                <a:tc>
                  <a:txBody>
                    <a:bodyPr/>
                    <a:lstStyle/>
                    <a:p>
                      <a:r>
                        <a:rPr lang="es-ES" sz="1400" dirty="0"/>
                        <a:t>Septiembre</a:t>
                      </a:r>
                    </a:p>
                  </a:txBody>
                  <a:tcPr marL="70238" marR="70238" marT="35119" marB="35119"/>
                </a:tc>
                <a:extLst>
                  <a:ext uri="{0D108BD9-81ED-4DB2-BD59-A6C34878D82A}">
                    <a16:rowId xmlns:a16="http://schemas.microsoft.com/office/drawing/2014/main" val="10000"/>
                  </a:ext>
                </a:extLst>
              </a:tr>
              <a:tr h="284857">
                <a:tc>
                  <a:txBody>
                    <a:bodyPr/>
                    <a:lstStyle/>
                    <a:p>
                      <a:r>
                        <a:rPr lang="es-ES" sz="1400" dirty="0"/>
                        <a:t>HASKAP</a:t>
                      </a:r>
                    </a:p>
                  </a:txBody>
                  <a:tcPr marL="70238" marR="70238" marT="35119" marB="35119"/>
                </a:tc>
                <a:tc>
                  <a:txBody>
                    <a:bodyPr/>
                    <a:lstStyle/>
                    <a:p>
                      <a:pPr algn="ctr"/>
                      <a:r>
                        <a:rPr lang="es-ES" sz="1400" dirty="0"/>
                        <a:t>X</a:t>
                      </a:r>
                    </a:p>
                  </a:txBody>
                  <a:tcPr marL="70238" marR="70238" marT="35119" marB="35119"/>
                </a:tc>
                <a:tc>
                  <a:txBody>
                    <a:bodyPr/>
                    <a:lstStyle/>
                    <a:p>
                      <a:pPr algn="ctr"/>
                      <a:endParaRPr lang="es-ES" sz="1400" dirty="0"/>
                    </a:p>
                  </a:txBody>
                  <a:tcPr marL="70238" marR="70238" marT="35119" marB="35119"/>
                </a:tc>
                <a:tc>
                  <a:txBody>
                    <a:bodyPr/>
                    <a:lstStyle/>
                    <a:p>
                      <a:pPr algn="ctr"/>
                      <a:endParaRPr lang="es-ES" sz="1400"/>
                    </a:p>
                  </a:txBody>
                  <a:tcPr marL="70238" marR="70238" marT="35119" marB="35119"/>
                </a:tc>
                <a:tc>
                  <a:txBody>
                    <a:bodyPr/>
                    <a:lstStyle/>
                    <a:p>
                      <a:pPr algn="ctr"/>
                      <a:endParaRPr lang="es-ES" sz="1400" dirty="0"/>
                    </a:p>
                  </a:txBody>
                  <a:tcPr marL="70238" marR="70238" marT="35119" marB="35119"/>
                </a:tc>
                <a:extLst>
                  <a:ext uri="{0D108BD9-81ED-4DB2-BD59-A6C34878D82A}">
                    <a16:rowId xmlns:a16="http://schemas.microsoft.com/office/drawing/2014/main" val="10001"/>
                  </a:ext>
                </a:extLst>
              </a:tr>
              <a:tr h="284857">
                <a:tc>
                  <a:txBody>
                    <a:bodyPr/>
                    <a:lstStyle/>
                    <a:p>
                      <a:r>
                        <a:rPr lang="es-ES" sz="1400" dirty="0"/>
                        <a:t>ARONIA</a:t>
                      </a:r>
                    </a:p>
                  </a:txBody>
                  <a:tcPr marL="70238" marR="70238" marT="35119" marB="35119"/>
                </a:tc>
                <a:tc>
                  <a:txBody>
                    <a:bodyPr/>
                    <a:lstStyle/>
                    <a:p>
                      <a:pPr algn="ctr"/>
                      <a:endParaRPr lang="es-ES" sz="1400" dirty="0"/>
                    </a:p>
                  </a:txBody>
                  <a:tcPr marL="70238" marR="70238" marT="35119" marB="35119"/>
                </a:tc>
                <a:tc>
                  <a:txBody>
                    <a:bodyPr/>
                    <a:lstStyle/>
                    <a:p>
                      <a:pPr algn="ctr"/>
                      <a:r>
                        <a:rPr lang="es-ES" sz="1400" dirty="0"/>
                        <a:t>X</a:t>
                      </a:r>
                    </a:p>
                  </a:txBody>
                  <a:tcPr marL="70238" marR="70238" marT="35119" marB="35119"/>
                </a:tc>
                <a:tc>
                  <a:txBody>
                    <a:bodyPr/>
                    <a:lstStyle/>
                    <a:p>
                      <a:pPr algn="ctr"/>
                      <a:r>
                        <a:rPr lang="es-ES" sz="1400" dirty="0"/>
                        <a:t>X</a:t>
                      </a:r>
                    </a:p>
                  </a:txBody>
                  <a:tcPr marL="70238" marR="70238" marT="35119" marB="35119"/>
                </a:tc>
                <a:tc>
                  <a:txBody>
                    <a:bodyPr/>
                    <a:lstStyle/>
                    <a:p>
                      <a:pPr algn="ctr"/>
                      <a:endParaRPr lang="es-ES" sz="1400"/>
                    </a:p>
                  </a:txBody>
                  <a:tcPr marL="70238" marR="70238" marT="35119" marB="35119"/>
                </a:tc>
                <a:extLst>
                  <a:ext uri="{0D108BD9-81ED-4DB2-BD59-A6C34878D82A}">
                    <a16:rowId xmlns:a16="http://schemas.microsoft.com/office/drawing/2014/main" val="10002"/>
                  </a:ext>
                </a:extLst>
              </a:tr>
              <a:tr h="284857">
                <a:tc>
                  <a:txBody>
                    <a:bodyPr/>
                    <a:lstStyle/>
                    <a:p>
                      <a:r>
                        <a:rPr lang="es-ES" sz="1400" dirty="0"/>
                        <a:t>FRAMBUESA</a:t>
                      </a:r>
                    </a:p>
                  </a:txBody>
                  <a:tcPr marL="70238" marR="70238" marT="35119" marB="35119"/>
                </a:tc>
                <a:tc>
                  <a:txBody>
                    <a:bodyPr/>
                    <a:lstStyle/>
                    <a:p>
                      <a:pPr algn="ctr"/>
                      <a:endParaRPr lang="es-ES" sz="1400"/>
                    </a:p>
                  </a:txBody>
                  <a:tcPr marL="70238" marR="70238" marT="35119" marB="35119"/>
                </a:tc>
                <a:tc>
                  <a:txBody>
                    <a:bodyPr/>
                    <a:lstStyle/>
                    <a:p>
                      <a:pPr algn="ctr"/>
                      <a:endParaRPr lang="es-ES" sz="1400" dirty="0"/>
                    </a:p>
                  </a:txBody>
                  <a:tcPr marL="70238" marR="70238" marT="35119" marB="35119"/>
                </a:tc>
                <a:tc>
                  <a:txBody>
                    <a:bodyPr/>
                    <a:lstStyle/>
                    <a:p>
                      <a:pPr algn="ctr"/>
                      <a:r>
                        <a:rPr lang="es-ES" sz="1400" dirty="0"/>
                        <a:t>X</a:t>
                      </a:r>
                    </a:p>
                  </a:txBody>
                  <a:tcPr marL="70238" marR="70238" marT="35119" marB="35119"/>
                </a:tc>
                <a:tc>
                  <a:txBody>
                    <a:bodyPr/>
                    <a:lstStyle/>
                    <a:p>
                      <a:pPr algn="ctr"/>
                      <a:r>
                        <a:rPr lang="es-ES" sz="1400" dirty="0"/>
                        <a:t>X</a:t>
                      </a:r>
                    </a:p>
                  </a:txBody>
                  <a:tcPr marL="70238" marR="70238" marT="35119" marB="35119"/>
                </a:tc>
                <a:extLst>
                  <a:ext uri="{0D108BD9-81ED-4DB2-BD59-A6C34878D82A}">
                    <a16:rowId xmlns:a16="http://schemas.microsoft.com/office/drawing/2014/main" val="10003"/>
                  </a:ext>
                </a:extLst>
              </a:tr>
              <a:tr h="284857">
                <a:tc>
                  <a:txBody>
                    <a:bodyPr/>
                    <a:lstStyle/>
                    <a:p>
                      <a:r>
                        <a:rPr lang="es-ES" sz="1400" dirty="0"/>
                        <a:t>MORA</a:t>
                      </a:r>
                    </a:p>
                  </a:txBody>
                  <a:tcPr marL="70238" marR="70238" marT="35119" marB="35119"/>
                </a:tc>
                <a:tc>
                  <a:txBody>
                    <a:bodyPr/>
                    <a:lstStyle/>
                    <a:p>
                      <a:pPr algn="ctr"/>
                      <a:endParaRPr lang="es-ES" sz="1400"/>
                    </a:p>
                  </a:txBody>
                  <a:tcPr marL="70238" marR="70238" marT="35119" marB="35119"/>
                </a:tc>
                <a:tc>
                  <a:txBody>
                    <a:bodyPr/>
                    <a:lstStyle/>
                    <a:p>
                      <a:pPr algn="ctr"/>
                      <a:endParaRPr lang="es-ES" sz="1400" dirty="0"/>
                    </a:p>
                  </a:txBody>
                  <a:tcPr marL="70238" marR="70238" marT="35119" marB="35119"/>
                </a:tc>
                <a:tc>
                  <a:txBody>
                    <a:bodyPr/>
                    <a:lstStyle/>
                    <a:p>
                      <a:pPr algn="ctr"/>
                      <a:r>
                        <a:rPr lang="es-ES" sz="1400" dirty="0"/>
                        <a:t>X</a:t>
                      </a:r>
                    </a:p>
                  </a:txBody>
                  <a:tcPr marL="70238" marR="70238" marT="35119" marB="35119"/>
                </a:tc>
                <a:tc>
                  <a:txBody>
                    <a:bodyPr/>
                    <a:lstStyle/>
                    <a:p>
                      <a:pPr algn="ctr"/>
                      <a:r>
                        <a:rPr lang="es-ES" sz="1400" dirty="0"/>
                        <a:t>X</a:t>
                      </a:r>
                    </a:p>
                  </a:txBody>
                  <a:tcPr marL="70238" marR="70238" marT="35119" marB="3511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817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18"/>
          <p:cNvSpPr>
            <a:spLocks noGrp="1"/>
          </p:cNvSpPr>
          <p:nvPr>
            <p:ph type="body" idx="10"/>
          </p:nvPr>
        </p:nvSpPr>
        <p:spPr>
          <a:xfrm>
            <a:off x="848544" y="1916832"/>
            <a:ext cx="8064896" cy="1872208"/>
          </a:xfrm>
        </p:spPr>
        <p:txBody>
          <a:bodyPr>
            <a:normAutofit fontScale="92500"/>
          </a:bodyPr>
          <a:lstStyle/>
          <a:p>
            <a:pPr marL="285750" indent="-285750" algn="just">
              <a:buFont typeface="Arial"/>
              <a:buChar char="•"/>
            </a:pPr>
            <a:r>
              <a:rPr lang="es-ES" sz="1600" dirty="0"/>
              <a:t>Desde el día de plantación sólo se realizó una aplicación previa de una enmienda orgánica al suelo, para mejorar la fertilidad del suelo y facilitar el establecimiento de las plantas.</a:t>
            </a:r>
          </a:p>
          <a:p>
            <a:pPr marL="285750" indent="-285750" algn="just">
              <a:buFont typeface="Arial"/>
              <a:buChar char="•"/>
            </a:pPr>
            <a:endParaRPr lang="es-ES" sz="1600" dirty="0"/>
          </a:p>
          <a:p>
            <a:pPr marL="285750" indent="-285750" algn="just">
              <a:buFont typeface="Arial"/>
              <a:buChar char="•"/>
            </a:pPr>
            <a:r>
              <a:rPr lang="es-ES" sz="1600" dirty="0"/>
              <a:t>No se ha realizado NINGÚN tratamiento fitosanitario hasta el momento, ni siquiera con productos fitosanitarios autorizados en producción ecológica pues hasta día de hoy, ninguna plaga ni enfermedad ha comprometido la producción ni el crecimiento de ninguna de las especies. </a:t>
            </a:r>
          </a:p>
          <a:p>
            <a:pPr algn="just"/>
            <a:r>
              <a:rPr lang="es-ES" sz="1600" dirty="0"/>
              <a:t>	</a:t>
            </a:r>
          </a:p>
        </p:txBody>
      </p:sp>
      <p:sp>
        <p:nvSpPr>
          <p:cNvPr id="7" name="Título 6"/>
          <p:cNvSpPr>
            <a:spLocks noGrp="1"/>
          </p:cNvSpPr>
          <p:nvPr>
            <p:ph type="title"/>
          </p:nvPr>
        </p:nvSpPr>
        <p:spPr>
          <a:xfrm>
            <a:off x="848544" y="1052736"/>
            <a:ext cx="8496944" cy="576064"/>
          </a:xfrm>
        </p:spPr>
        <p:txBody>
          <a:bodyPr>
            <a:normAutofit/>
          </a:bodyPr>
          <a:lstStyle/>
          <a:p>
            <a:r>
              <a:rPr lang="es-ES" sz="2400" dirty="0"/>
              <a:t>TRATAMIENTOS</a:t>
            </a:r>
          </a:p>
        </p:txBody>
      </p:sp>
      <p:sp>
        <p:nvSpPr>
          <p:cNvPr id="8" name="Marcador de contenido 18"/>
          <p:cNvSpPr txBox="1">
            <a:spLocks/>
          </p:cNvSpPr>
          <p:nvPr/>
        </p:nvSpPr>
        <p:spPr>
          <a:xfrm>
            <a:off x="1136576" y="3645024"/>
            <a:ext cx="7776864" cy="180020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400" kern="1200">
                <a:solidFill>
                  <a:schemeClr val="accent2"/>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r>
              <a:rPr lang="es-ES" sz="1600" dirty="0"/>
              <a:t>Este hecho es de especial importancia en el contexto actual de la fruticultura, dado que la preocupación del consumidor ya sea por su salud, por el medio ambiente o ambos, ha puesto en valor especialmente la producción ecológica y dentro de ésta, mantienen todavía más relevancia los </a:t>
            </a:r>
            <a:r>
              <a:rPr lang="es-ES" sz="1600" dirty="0" err="1"/>
              <a:t>berries</a:t>
            </a:r>
            <a:r>
              <a:rPr lang="es-ES" sz="1600" dirty="0"/>
              <a:t>.</a:t>
            </a:r>
          </a:p>
          <a:p>
            <a:pPr algn="just"/>
            <a:r>
              <a:rPr lang="es-ES" sz="1600" dirty="0"/>
              <a:t>	</a:t>
            </a:r>
          </a:p>
        </p:txBody>
      </p:sp>
    </p:spTree>
    <p:extLst>
      <p:ext uri="{BB962C8B-B14F-4D97-AF65-F5344CB8AC3E}">
        <p14:creationId xmlns:p14="http://schemas.microsoft.com/office/powerpoint/2010/main" val="1083163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18"/>
          <p:cNvSpPr>
            <a:spLocks noGrp="1"/>
          </p:cNvSpPr>
          <p:nvPr>
            <p:ph type="body" idx="10"/>
          </p:nvPr>
        </p:nvSpPr>
        <p:spPr>
          <a:xfrm>
            <a:off x="848544" y="1916832"/>
            <a:ext cx="8064896" cy="1872208"/>
          </a:xfrm>
        </p:spPr>
        <p:txBody>
          <a:bodyPr>
            <a:normAutofit/>
          </a:bodyPr>
          <a:lstStyle/>
          <a:p>
            <a:pPr marL="285750" indent="-285750">
              <a:buFont typeface="Arial"/>
              <a:buChar char="•"/>
            </a:pPr>
            <a:r>
              <a:rPr lang="es-ES" sz="1600" dirty="0"/>
              <a:t>La producción de este año no ha disminuido respecto a la esperada debido a inclemencias climáticas como sí ha ocurrido en otras especies del valle, ya sean manzanos o nogales que han sufrido una fuerte helada primaveral que ha dejado sin apenas producción dichas especies.</a:t>
            </a:r>
          </a:p>
        </p:txBody>
      </p:sp>
      <p:sp>
        <p:nvSpPr>
          <p:cNvPr id="7" name="Título 6"/>
          <p:cNvSpPr>
            <a:spLocks noGrp="1"/>
          </p:cNvSpPr>
          <p:nvPr>
            <p:ph type="title"/>
          </p:nvPr>
        </p:nvSpPr>
        <p:spPr>
          <a:xfrm>
            <a:off x="848544" y="1052736"/>
            <a:ext cx="8496944" cy="576064"/>
          </a:xfrm>
        </p:spPr>
        <p:txBody>
          <a:bodyPr>
            <a:normAutofit/>
          </a:bodyPr>
          <a:lstStyle/>
          <a:p>
            <a:r>
              <a:rPr lang="es-ES" sz="2400" dirty="0"/>
              <a:t>ADAPTACIÓN AL CLIMA</a:t>
            </a:r>
          </a:p>
        </p:txBody>
      </p:sp>
      <p:sp>
        <p:nvSpPr>
          <p:cNvPr id="8" name="Marcador de contenido 18"/>
          <p:cNvSpPr txBox="1">
            <a:spLocks/>
          </p:cNvSpPr>
          <p:nvPr/>
        </p:nvSpPr>
        <p:spPr>
          <a:xfrm>
            <a:off x="1136576" y="3068960"/>
            <a:ext cx="7776864" cy="180020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400" kern="1200">
                <a:solidFill>
                  <a:schemeClr val="accent2"/>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s-ES" sz="1600" dirty="0"/>
              <a:t>Es decir, la resistencia a las heladas de estas especies, ha demostrado que están preparadas para un clima tan exigente en este sentido como el del valle de </a:t>
            </a:r>
            <a:r>
              <a:rPr lang="es-ES" sz="1600" dirty="0" err="1"/>
              <a:t>Benasque</a:t>
            </a:r>
            <a:r>
              <a:rPr lang="es-ES" sz="1600" dirty="0"/>
              <a:t>.</a:t>
            </a:r>
          </a:p>
        </p:txBody>
      </p:sp>
      <p:sp>
        <p:nvSpPr>
          <p:cNvPr id="5" name="Marcador de contenido 18"/>
          <p:cNvSpPr txBox="1">
            <a:spLocks/>
          </p:cNvSpPr>
          <p:nvPr/>
        </p:nvSpPr>
        <p:spPr>
          <a:xfrm>
            <a:off x="848544" y="3933056"/>
            <a:ext cx="8064896" cy="187220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400" kern="1200">
                <a:solidFill>
                  <a:schemeClr val="accent2"/>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285750" indent="-285750">
              <a:buFont typeface="Arial"/>
              <a:buChar char="•"/>
            </a:pPr>
            <a:r>
              <a:rPr lang="es-ES" sz="1600" dirty="0"/>
              <a:t>Esta plantación experimental presenta al Pirineo como un refugio de ciertas especies para su producción, que presumiblemente servirán de refugio a su vez para fauna </a:t>
            </a:r>
            <a:r>
              <a:rPr lang="es-ES" sz="1600" dirty="0" err="1"/>
              <a:t>auxilar</a:t>
            </a:r>
            <a:r>
              <a:rPr lang="es-ES" sz="1600" dirty="0"/>
              <a:t> tales como abejas, abejorros y otros insectos polinizadores, cuya desaparición probablemente tiene que ver entre otros factores, con las excesivas aplicaciones de productos fitosanitarios, y que pueden encontrar en este tipo explotaciones ambientes libres de fitosanitarios, con floraciones abundantes y escalonadas y por lo tanto muy adecuadas para su supervivencia.</a:t>
            </a:r>
          </a:p>
          <a:p>
            <a:pPr marL="285750" indent="-285750">
              <a:buFont typeface="Arial"/>
              <a:buChar char="•"/>
            </a:pPr>
            <a:endParaRPr lang="es-ES" sz="1600" dirty="0"/>
          </a:p>
        </p:txBody>
      </p:sp>
    </p:spTree>
    <p:extLst>
      <p:ext uri="{BB962C8B-B14F-4D97-AF65-F5344CB8AC3E}">
        <p14:creationId xmlns:p14="http://schemas.microsoft.com/office/powerpoint/2010/main" val="2179174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6"/>
          <p:cNvSpPr txBox="1">
            <a:spLocks/>
          </p:cNvSpPr>
          <p:nvPr/>
        </p:nvSpPr>
        <p:spPr>
          <a:xfrm>
            <a:off x="488504" y="3140968"/>
            <a:ext cx="8928992" cy="1800200"/>
          </a:xfrm>
          <a:prstGeom prst="rect">
            <a:avLst/>
          </a:prstGeom>
        </p:spPr>
        <p:txBody>
          <a:bodyPr/>
          <a:lstStyle>
            <a:lvl1pPr algn="l" defTabSz="457200" rtl="0" eaLnBrk="1" latinLnBrk="0" hangingPunct="1">
              <a:spcBef>
                <a:spcPct val="0"/>
              </a:spcBef>
              <a:buNone/>
              <a:defRPr sz="2000" b="1" kern="1200">
                <a:solidFill>
                  <a:srgbClr val="720B45"/>
                </a:solidFill>
                <a:latin typeface="+mj-lt"/>
                <a:ea typeface="+mj-ea"/>
                <a:cs typeface="+mj-cs"/>
              </a:defRPr>
            </a:lvl1pPr>
          </a:lstStyle>
          <a:p>
            <a:pPr algn="ctr"/>
            <a:r>
              <a:rPr lang="es-ES" sz="3600" dirty="0"/>
              <a:t>REFUERZO DE LA ECONOMÍA LOCAL</a:t>
            </a:r>
          </a:p>
        </p:txBody>
      </p:sp>
    </p:spTree>
    <p:extLst>
      <p:ext uri="{BB962C8B-B14F-4D97-AF65-F5344CB8AC3E}">
        <p14:creationId xmlns:p14="http://schemas.microsoft.com/office/powerpoint/2010/main" val="2217593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SOSTENIBILIDAD ECONÓMICA</a:t>
            </a:r>
          </a:p>
        </p:txBody>
      </p:sp>
      <p:sp>
        <p:nvSpPr>
          <p:cNvPr id="4" name="Subtítulo 3"/>
          <p:cNvSpPr>
            <a:spLocks noGrp="1"/>
          </p:cNvSpPr>
          <p:nvPr>
            <p:ph type="subTitle" idx="1"/>
          </p:nvPr>
        </p:nvSpPr>
        <p:spPr/>
        <p:txBody>
          <a:bodyPr>
            <a:normAutofit fontScale="92500" lnSpcReduction="20000"/>
          </a:bodyPr>
          <a:lstStyle/>
          <a:p>
            <a:r>
              <a:rPr lang="es-ES" dirty="0"/>
              <a:t>“GRUPO DE COOPERACIÓN CASA LILA”</a:t>
            </a:r>
          </a:p>
        </p:txBody>
      </p:sp>
      <p:sp>
        <p:nvSpPr>
          <p:cNvPr id="10" name="Marcador de texto 9"/>
          <p:cNvSpPr>
            <a:spLocks noGrp="1"/>
          </p:cNvSpPr>
          <p:nvPr>
            <p:ph type="body" idx="10"/>
          </p:nvPr>
        </p:nvSpPr>
        <p:spPr>
          <a:xfrm>
            <a:off x="776536" y="2348880"/>
            <a:ext cx="8352928" cy="3052936"/>
          </a:xfrm>
        </p:spPr>
        <p:txBody>
          <a:bodyPr/>
          <a:lstStyle/>
          <a:p>
            <a:pPr>
              <a:lnSpc>
                <a:spcPct val="80000"/>
              </a:lnSpc>
            </a:pPr>
            <a:r>
              <a:rPr lang="es-ES" dirty="0">
                <a:solidFill>
                  <a:schemeClr val="accent2"/>
                </a:solidFill>
              </a:rPr>
              <a:t>Se ha desarrollado </a:t>
            </a:r>
            <a:r>
              <a:rPr lang="es-ES" b="1" dirty="0">
                <a:solidFill>
                  <a:schemeClr val="accent2"/>
                </a:solidFill>
              </a:rPr>
              <a:t>un modelo de negocio </a:t>
            </a:r>
            <a:r>
              <a:rPr lang="es-ES" dirty="0">
                <a:solidFill>
                  <a:schemeClr val="accent2"/>
                </a:solidFill>
              </a:rPr>
              <a:t>que permite a los agricultores participar en una cadena alimentaria cuidada desde el principio hasta el fin y </a:t>
            </a:r>
            <a:r>
              <a:rPr lang="es-ES" dirty="0" err="1">
                <a:solidFill>
                  <a:schemeClr val="accent2"/>
                </a:solidFill>
              </a:rPr>
              <a:t>desestacionalizada</a:t>
            </a:r>
            <a:r>
              <a:rPr lang="es-ES" dirty="0">
                <a:solidFill>
                  <a:schemeClr val="accent2"/>
                </a:solidFill>
              </a:rPr>
              <a:t> gracias a la incorporación de canales de producto transformado. </a:t>
            </a:r>
          </a:p>
          <a:p>
            <a:pPr>
              <a:lnSpc>
                <a:spcPct val="80000"/>
              </a:lnSpc>
            </a:pPr>
            <a:endParaRPr lang="es-ES" dirty="0">
              <a:solidFill>
                <a:schemeClr val="accent2"/>
              </a:solidFill>
            </a:endParaRPr>
          </a:p>
          <a:p>
            <a:pPr>
              <a:lnSpc>
                <a:spcPct val="80000"/>
              </a:lnSpc>
            </a:pPr>
            <a:endParaRPr lang="es-ES" dirty="0">
              <a:solidFill>
                <a:schemeClr val="accent2"/>
              </a:solidFill>
            </a:endParaRPr>
          </a:p>
          <a:p>
            <a:pPr>
              <a:lnSpc>
                <a:spcPct val="80000"/>
              </a:lnSpc>
            </a:pPr>
            <a:r>
              <a:rPr lang="es-ES" dirty="0">
                <a:solidFill>
                  <a:schemeClr val="accent2"/>
                </a:solidFill>
              </a:rPr>
              <a:t>Se propone la creación de una </a:t>
            </a:r>
            <a:r>
              <a:rPr lang="es-ES" b="1" dirty="0">
                <a:solidFill>
                  <a:schemeClr val="accent2"/>
                </a:solidFill>
              </a:rPr>
              <a:t>marca común </a:t>
            </a:r>
            <a:r>
              <a:rPr lang="es-ES" dirty="0">
                <a:solidFill>
                  <a:schemeClr val="accent2"/>
                </a:solidFill>
              </a:rPr>
              <a:t>y única para los productores de un territorio tanto en fresco como en transformado, organizados en modelo </a:t>
            </a:r>
            <a:r>
              <a:rPr lang="es-ES" b="1" dirty="0">
                <a:solidFill>
                  <a:schemeClr val="accent2"/>
                </a:solidFill>
              </a:rPr>
              <a:t>asociación</a:t>
            </a:r>
            <a:r>
              <a:rPr lang="es-ES" dirty="0">
                <a:solidFill>
                  <a:schemeClr val="accent2"/>
                </a:solidFill>
              </a:rPr>
              <a:t> y sujetos a un </a:t>
            </a:r>
            <a:r>
              <a:rPr lang="es-ES" b="1" dirty="0">
                <a:solidFill>
                  <a:schemeClr val="accent2"/>
                </a:solidFill>
              </a:rPr>
              <a:t>reglamento</a:t>
            </a:r>
            <a:r>
              <a:rPr lang="es-ES" dirty="0">
                <a:solidFill>
                  <a:schemeClr val="accent2"/>
                </a:solidFill>
              </a:rPr>
              <a:t> de cultivo y transformación.</a:t>
            </a:r>
          </a:p>
          <a:p>
            <a:pPr>
              <a:lnSpc>
                <a:spcPct val="80000"/>
              </a:lnSpc>
            </a:pPr>
            <a:endParaRPr lang="es-ES" dirty="0">
              <a:solidFill>
                <a:schemeClr val="accent2"/>
              </a:solidFill>
            </a:endParaRPr>
          </a:p>
          <a:p>
            <a:pPr>
              <a:lnSpc>
                <a:spcPct val="80000"/>
              </a:lnSpc>
            </a:pPr>
            <a:endParaRPr lang="es-ES" dirty="0">
              <a:solidFill>
                <a:schemeClr val="accent2"/>
              </a:solidFill>
            </a:endParaRPr>
          </a:p>
          <a:p>
            <a:pPr>
              <a:lnSpc>
                <a:spcPct val="80000"/>
              </a:lnSpc>
            </a:pPr>
            <a:r>
              <a:rPr lang="es-ES" dirty="0">
                <a:solidFill>
                  <a:schemeClr val="accent2"/>
                </a:solidFill>
              </a:rPr>
              <a:t>Se propone también la creación de </a:t>
            </a:r>
            <a:r>
              <a:rPr lang="es-ES" b="1" dirty="0">
                <a:solidFill>
                  <a:schemeClr val="accent2"/>
                </a:solidFill>
              </a:rPr>
              <a:t>infraestructura de transformación</a:t>
            </a:r>
            <a:r>
              <a:rPr lang="es-ES" dirty="0">
                <a:solidFill>
                  <a:schemeClr val="accent2"/>
                </a:solidFill>
              </a:rPr>
              <a:t> (congelación, </a:t>
            </a:r>
            <a:r>
              <a:rPr lang="es-ES" dirty="0" err="1">
                <a:solidFill>
                  <a:schemeClr val="accent2"/>
                </a:solidFill>
              </a:rPr>
              <a:t>liofilizadora</a:t>
            </a:r>
            <a:r>
              <a:rPr lang="es-ES" dirty="0">
                <a:solidFill>
                  <a:schemeClr val="accent2"/>
                </a:solidFill>
              </a:rPr>
              <a:t> y deshidratadora), de embalaje y etiquetado  en el territorio </a:t>
            </a:r>
          </a:p>
          <a:p>
            <a:pPr>
              <a:lnSpc>
                <a:spcPct val="80000"/>
              </a:lnSpc>
            </a:pPr>
            <a:endParaRPr lang="es-ES" dirty="0">
              <a:solidFill>
                <a:schemeClr val="accent2"/>
              </a:solidFill>
            </a:endParaRPr>
          </a:p>
          <a:p>
            <a:pPr>
              <a:lnSpc>
                <a:spcPct val="80000"/>
              </a:lnSpc>
            </a:pPr>
            <a:endParaRPr lang="es-ES" dirty="0">
              <a:solidFill>
                <a:schemeClr val="accent2"/>
              </a:solidFill>
            </a:endParaRPr>
          </a:p>
          <a:p>
            <a:pPr>
              <a:lnSpc>
                <a:spcPct val="80000"/>
              </a:lnSpc>
            </a:pPr>
            <a:r>
              <a:rPr lang="es-ES" dirty="0">
                <a:solidFill>
                  <a:schemeClr val="accent2"/>
                </a:solidFill>
              </a:rPr>
              <a:t> Se aconseja un sistema de </a:t>
            </a:r>
            <a:r>
              <a:rPr lang="es-ES" b="1" dirty="0">
                <a:solidFill>
                  <a:schemeClr val="accent2"/>
                </a:solidFill>
              </a:rPr>
              <a:t>comercialización conjunta.</a:t>
            </a:r>
          </a:p>
          <a:p>
            <a:pPr>
              <a:lnSpc>
                <a:spcPct val="80000"/>
              </a:lnSpc>
            </a:pPr>
            <a:endParaRPr lang="es-ES" dirty="0">
              <a:solidFill>
                <a:schemeClr val="accent2"/>
              </a:solidFill>
            </a:endParaRPr>
          </a:p>
          <a:p>
            <a:pPr>
              <a:lnSpc>
                <a:spcPct val="80000"/>
              </a:lnSpc>
            </a:pPr>
            <a:endParaRPr lang="es-ES" dirty="0">
              <a:solidFill>
                <a:srgbClr val="4472C4">
                  <a:lumMod val="75000"/>
                </a:srgbClr>
              </a:solidFill>
            </a:endParaRPr>
          </a:p>
          <a:p>
            <a:endParaRPr lang="es-ES" dirty="0"/>
          </a:p>
        </p:txBody>
      </p:sp>
    </p:spTree>
    <p:extLst>
      <p:ext uri="{BB962C8B-B14F-4D97-AF65-F5344CB8AC3E}">
        <p14:creationId xmlns:p14="http://schemas.microsoft.com/office/powerpoint/2010/main" val="42269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PDR</a:t>
            </a:r>
          </a:p>
        </p:txBody>
      </p:sp>
      <p:sp>
        <p:nvSpPr>
          <p:cNvPr id="4" name="Subtítulo 3"/>
          <p:cNvSpPr>
            <a:spLocks noGrp="1"/>
          </p:cNvSpPr>
          <p:nvPr>
            <p:ph type="subTitle" idx="1"/>
          </p:nvPr>
        </p:nvSpPr>
        <p:spPr/>
        <p:txBody>
          <a:bodyPr>
            <a:normAutofit fontScale="92500" lnSpcReduction="20000"/>
          </a:bodyPr>
          <a:lstStyle/>
          <a:p>
            <a:r>
              <a:rPr lang="es-ES" dirty="0"/>
              <a:t>“GRUPO DE COOPERACIÓN CASA LILA”</a:t>
            </a:r>
          </a:p>
        </p:txBody>
      </p:sp>
      <p:sp>
        <p:nvSpPr>
          <p:cNvPr id="10" name="Marcador de texto 9"/>
          <p:cNvSpPr>
            <a:spLocks noGrp="1"/>
          </p:cNvSpPr>
          <p:nvPr>
            <p:ph type="body" idx="10"/>
          </p:nvPr>
        </p:nvSpPr>
        <p:spPr/>
        <p:txBody>
          <a:bodyPr/>
          <a:lstStyle/>
          <a:p>
            <a:pPr lvl="0"/>
            <a:r>
              <a:rPr lang="es-ES" dirty="0"/>
              <a:t>Una dieta rica en frutas y verduras es la clave para la prevención de enfermedades crónicas como el cáncer y enfermedades cardiovasculares o alteraciones neurológicas. Esta necesidad de tomar fruta y verdura combinada con el estilo de vida actual, ha llevado al sector a desarrollar nuevos productos y variedades de zumos. </a:t>
            </a:r>
            <a:br>
              <a:rPr lang="es-ES" dirty="0"/>
            </a:br>
            <a:endParaRPr lang="es-ES" dirty="0"/>
          </a:p>
          <a:p>
            <a:pPr lvl="0"/>
            <a:r>
              <a:rPr lang="es-ES" dirty="0"/>
              <a:t>El procesado de fruta como zumos permite también al sector el aprovechamiento casi íntegro de las campañas frutícolas al consolidar una alternativa de mercado paralela a la comercialización del producto en fresco.</a:t>
            </a:r>
            <a:br>
              <a:rPr lang="es-ES" dirty="0"/>
            </a:br>
            <a:endParaRPr lang="es-ES" dirty="0"/>
          </a:p>
          <a:p>
            <a:pPr lvl="0"/>
            <a:r>
              <a:rPr lang="es-ES" dirty="0"/>
              <a:t>Sin embargo, en las operaciones de procesado para desarrollar zumos y otros derivados de la fruta nos encontramos con grandes pérdidas de todos los compuestos beneficiosos para la salud</a:t>
            </a:r>
            <a:r>
              <a:rPr lang="es-ES" sz="1050" dirty="0"/>
              <a:t>.</a:t>
            </a:r>
          </a:p>
          <a:p>
            <a:endParaRPr lang="es-ES" dirty="0"/>
          </a:p>
        </p:txBody>
      </p:sp>
      <p:sp>
        <p:nvSpPr>
          <p:cNvPr id="9" name="Marcador de texto 8"/>
          <p:cNvSpPr>
            <a:spLocks noGrp="1"/>
          </p:cNvSpPr>
          <p:nvPr>
            <p:ph type="body" sz="half" idx="2"/>
          </p:nvPr>
        </p:nvSpPr>
        <p:spPr/>
        <p:txBody>
          <a:bodyPr/>
          <a:lstStyle/>
          <a:p>
            <a:r>
              <a:rPr lang="es-ES" dirty="0"/>
              <a:t>CONTEXTO</a:t>
            </a:r>
          </a:p>
        </p:txBody>
      </p:sp>
    </p:spTree>
    <p:extLst>
      <p:ext uri="{BB962C8B-B14F-4D97-AF65-F5344CB8AC3E}">
        <p14:creationId xmlns:p14="http://schemas.microsoft.com/office/powerpoint/2010/main" val="142404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42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PDR</a:t>
            </a:r>
          </a:p>
        </p:txBody>
      </p:sp>
      <p:sp>
        <p:nvSpPr>
          <p:cNvPr id="3" name="Subtítulo 2"/>
          <p:cNvSpPr>
            <a:spLocks noGrp="1"/>
          </p:cNvSpPr>
          <p:nvPr>
            <p:ph type="subTitle" idx="1"/>
          </p:nvPr>
        </p:nvSpPr>
        <p:spPr/>
        <p:txBody>
          <a:bodyPr/>
          <a:lstStyle/>
          <a:p>
            <a:r>
              <a:rPr lang="es-ES" dirty="0"/>
              <a:t>“GRUPO DE COOPERACIÓN CASA LILA”</a:t>
            </a:r>
          </a:p>
        </p:txBody>
      </p:sp>
      <p:sp>
        <p:nvSpPr>
          <p:cNvPr id="7" name="Marcador de texto 6"/>
          <p:cNvSpPr>
            <a:spLocks noGrp="1"/>
          </p:cNvSpPr>
          <p:nvPr>
            <p:ph type="body" idx="10"/>
          </p:nvPr>
        </p:nvSpPr>
        <p:spPr/>
        <p:txBody>
          <a:bodyPr/>
          <a:lstStyle/>
          <a:p>
            <a:r>
              <a:rPr lang="es-ES" dirty="0"/>
              <a:t>1.Plantear cultivos de frutas rojas a mayor altitud, lo que permitiría a las zonas del Pirineo y </a:t>
            </a:r>
            <a:r>
              <a:rPr lang="es-ES" dirty="0" err="1"/>
              <a:t>Prepirineo</a:t>
            </a:r>
            <a:r>
              <a:rPr lang="es-ES" dirty="0"/>
              <a:t> poner hectáreas en cultivo de éstas y otras especies como adaptación al cambio climático</a:t>
            </a:r>
            <a:br>
              <a:rPr lang="es-ES" dirty="0"/>
            </a:br>
            <a:endParaRPr lang="es-ES" dirty="0"/>
          </a:p>
          <a:p>
            <a:r>
              <a:rPr lang="es-ES" dirty="0"/>
              <a:t>Trabajar con el proceso de transformación (triturado, licuado, deshidratación de ese zumo o concentrado y almacenaje) que conserve intactas las propiedades de salud de los frutos rojos a un coste asumible incluso en producciones de menos escala.</a:t>
            </a:r>
            <a:br>
              <a:rPr lang="es-ES" dirty="0"/>
            </a:br>
            <a:endParaRPr lang="es-ES" dirty="0"/>
          </a:p>
          <a:p>
            <a:r>
              <a:rPr lang="es-ES" dirty="0"/>
              <a:t>Especializar la zona y los derivados agroalimentarios de la misma como “consumo de salud” con la etiqueta también de “sostenibilidad” y “desarrollo rural”, permitiendo a todos los agricultores actuales y futuros participar en una cadena alimentaria cuidada desde el principio hasta el fin y </a:t>
            </a:r>
            <a:r>
              <a:rPr lang="es-ES" dirty="0" err="1"/>
              <a:t>desestacionalizada</a:t>
            </a:r>
            <a:r>
              <a:rPr lang="es-ES" dirty="0"/>
              <a:t> gracias a la incorporación los canales de producto transformado.</a:t>
            </a:r>
            <a:br>
              <a:rPr lang="es-ES" dirty="0"/>
            </a:br>
            <a:endParaRPr lang="es-ES" sz="1100" dirty="0"/>
          </a:p>
          <a:p>
            <a:endParaRPr lang="es-ES" dirty="0"/>
          </a:p>
        </p:txBody>
      </p:sp>
      <p:sp>
        <p:nvSpPr>
          <p:cNvPr id="5" name="Marcador de texto 4"/>
          <p:cNvSpPr>
            <a:spLocks noGrp="1"/>
          </p:cNvSpPr>
          <p:nvPr>
            <p:ph type="body" sz="half" idx="2"/>
          </p:nvPr>
        </p:nvSpPr>
        <p:spPr/>
        <p:txBody>
          <a:bodyPr/>
          <a:lstStyle/>
          <a:p>
            <a:r>
              <a:rPr lang="es-ES" dirty="0"/>
              <a:t>OBJETIVOS</a:t>
            </a:r>
          </a:p>
        </p:txBody>
      </p:sp>
      <p:sp>
        <p:nvSpPr>
          <p:cNvPr id="8" name="Marcador de texto 7"/>
          <p:cNvSpPr>
            <a:spLocks noGrp="1"/>
          </p:cNvSpPr>
          <p:nvPr>
            <p:ph type="body" idx="11"/>
          </p:nvPr>
        </p:nvSpPr>
        <p:spPr/>
        <p:txBody>
          <a:bodyPr>
            <a:normAutofit fontScale="77500" lnSpcReduction="20000"/>
          </a:bodyPr>
          <a:lstStyle/>
          <a:p>
            <a:r>
              <a:rPr lang="es-ES" dirty="0"/>
              <a:t>Este proyecto pretende demostrar de manera experimental que es posible abordar la transformación de los frutos rojos en el Pirineo y </a:t>
            </a:r>
            <a:r>
              <a:rPr lang="es-ES" dirty="0" err="1"/>
              <a:t>Prepirineo</a:t>
            </a:r>
            <a:r>
              <a:rPr lang="es-ES" dirty="0"/>
              <a:t> como forma de adaptación del territorio al cambio climático de una forma menos agresiva y más sostenible. </a:t>
            </a:r>
          </a:p>
          <a:p>
            <a:r>
              <a:rPr lang="es-ES" dirty="0"/>
              <a:t> Los principales objetivos son:</a:t>
            </a:r>
            <a:br>
              <a:rPr lang="es-ES" dirty="0"/>
            </a:br>
            <a:br>
              <a:rPr lang="es-ES" dirty="0"/>
            </a:br>
            <a:endParaRPr lang="es-ES" dirty="0"/>
          </a:p>
        </p:txBody>
      </p:sp>
    </p:spTree>
    <p:extLst>
      <p:ext uri="{BB962C8B-B14F-4D97-AF65-F5344CB8AC3E}">
        <p14:creationId xmlns:p14="http://schemas.microsoft.com/office/powerpoint/2010/main" val="271635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a:t>INNOVACIÓN EN LA TRANSFORMACIÓN</a:t>
            </a:r>
          </a:p>
        </p:txBody>
      </p:sp>
    </p:spTree>
    <p:extLst>
      <p:ext uri="{BB962C8B-B14F-4D97-AF65-F5344CB8AC3E}">
        <p14:creationId xmlns:p14="http://schemas.microsoft.com/office/powerpoint/2010/main" val="130280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idx="10"/>
          </p:nvPr>
        </p:nvSpPr>
        <p:spPr/>
        <p:txBody>
          <a:bodyPr/>
          <a:lstStyle/>
          <a:p>
            <a:r>
              <a:rPr lang="es-ES" dirty="0"/>
              <a:t>Buscar y optimizar métodos de transformación que permitan mantener las propiedades del fruto fresco</a:t>
            </a:r>
          </a:p>
        </p:txBody>
      </p:sp>
      <p:sp>
        <p:nvSpPr>
          <p:cNvPr id="8" name="Título 7"/>
          <p:cNvSpPr>
            <a:spLocks noGrp="1"/>
          </p:cNvSpPr>
          <p:nvPr>
            <p:ph type="title"/>
          </p:nvPr>
        </p:nvSpPr>
        <p:spPr/>
        <p:txBody>
          <a:bodyPr/>
          <a:lstStyle/>
          <a:p>
            <a:r>
              <a:rPr lang="es-ES" dirty="0"/>
              <a:t>OBJETIVO</a:t>
            </a:r>
          </a:p>
        </p:txBody>
      </p:sp>
    </p:spTree>
    <p:extLst>
      <p:ext uri="{BB962C8B-B14F-4D97-AF65-F5344CB8AC3E}">
        <p14:creationId xmlns:p14="http://schemas.microsoft.com/office/powerpoint/2010/main" val="78004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idx="10"/>
          </p:nvPr>
        </p:nvSpPr>
        <p:spPr/>
        <p:txBody>
          <a:bodyPr/>
          <a:lstStyle/>
          <a:p>
            <a:r>
              <a:rPr lang="es-ES_tradnl" dirty="0"/>
              <a:t>Se utilizaron frutos enteros de </a:t>
            </a:r>
            <a:r>
              <a:rPr lang="es-ES_tradnl" dirty="0" err="1"/>
              <a:t>FruitLuxury</a:t>
            </a:r>
            <a:r>
              <a:rPr lang="es-ES_tradnl" dirty="0"/>
              <a:t> y el </a:t>
            </a:r>
            <a:r>
              <a:rPr lang="es-ES_tradnl" dirty="0" err="1"/>
              <a:t>Remós</a:t>
            </a:r>
            <a:r>
              <a:rPr lang="es-ES_tradnl" dirty="0"/>
              <a:t> y zumos y concentrados de </a:t>
            </a:r>
            <a:r>
              <a:rPr lang="es-ES_tradnl" dirty="0" err="1"/>
              <a:t>Zufrisa</a:t>
            </a:r>
            <a:endParaRPr lang="es-ES_tradnl" dirty="0"/>
          </a:p>
        </p:txBody>
      </p:sp>
      <p:sp>
        <p:nvSpPr>
          <p:cNvPr id="8" name="Título 7"/>
          <p:cNvSpPr>
            <a:spLocks noGrp="1"/>
          </p:cNvSpPr>
          <p:nvPr>
            <p:ph type="title"/>
          </p:nvPr>
        </p:nvSpPr>
        <p:spPr/>
        <p:txBody>
          <a:bodyPr/>
          <a:lstStyle/>
          <a:p>
            <a:r>
              <a:rPr lang="es-ES" dirty="0"/>
              <a:t>MUESTRAS</a:t>
            </a:r>
          </a:p>
        </p:txBody>
      </p:sp>
    </p:spTree>
    <p:extLst>
      <p:ext uri="{BB962C8B-B14F-4D97-AF65-F5344CB8AC3E}">
        <p14:creationId xmlns:p14="http://schemas.microsoft.com/office/powerpoint/2010/main" val="7368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idx="10"/>
          </p:nvPr>
        </p:nvSpPr>
        <p:spPr/>
        <p:txBody>
          <a:bodyPr>
            <a:normAutofit/>
          </a:bodyPr>
          <a:lstStyle/>
          <a:p>
            <a:r>
              <a:rPr lang="es-ES_tradnl" dirty="0"/>
              <a:t>Liofilización de frutos enteros y zumos (cereza, </a:t>
            </a:r>
            <a:r>
              <a:rPr lang="es-ES_tradnl" dirty="0" err="1"/>
              <a:t>haskap</a:t>
            </a:r>
            <a:r>
              <a:rPr lang="es-ES_tradnl" dirty="0"/>
              <a:t>, </a:t>
            </a:r>
            <a:r>
              <a:rPr lang="es-ES_tradnl" dirty="0" err="1"/>
              <a:t>aronia</a:t>
            </a:r>
            <a:r>
              <a:rPr lang="es-ES_tradnl" dirty="0"/>
              <a:t>, frambuesa y mora)</a:t>
            </a:r>
            <a:endParaRPr lang="es-ES" dirty="0"/>
          </a:p>
          <a:p>
            <a:r>
              <a:rPr lang="es-ES_tradnl" dirty="0"/>
              <a:t>Atomización de zumo de cereza</a:t>
            </a:r>
            <a:endParaRPr lang="es-ES" dirty="0"/>
          </a:p>
          <a:p>
            <a:r>
              <a:rPr lang="es-ES_tradnl" dirty="0"/>
              <a:t>Deshidratación con aire caliente de concentrado de cereza</a:t>
            </a:r>
            <a:endParaRPr lang="es-ES" dirty="0"/>
          </a:p>
        </p:txBody>
      </p:sp>
      <p:sp>
        <p:nvSpPr>
          <p:cNvPr id="8" name="Título 7"/>
          <p:cNvSpPr>
            <a:spLocks noGrp="1"/>
          </p:cNvSpPr>
          <p:nvPr>
            <p:ph type="title"/>
          </p:nvPr>
        </p:nvSpPr>
        <p:spPr/>
        <p:txBody>
          <a:bodyPr/>
          <a:lstStyle/>
          <a:p>
            <a:r>
              <a:rPr lang="es-ES" dirty="0"/>
              <a:t>TÉCNICAS APLICADAS</a:t>
            </a:r>
          </a:p>
        </p:txBody>
      </p:sp>
    </p:spTree>
    <p:extLst>
      <p:ext uri="{BB962C8B-B14F-4D97-AF65-F5344CB8AC3E}">
        <p14:creationId xmlns:p14="http://schemas.microsoft.com/office/powerpoint/2010/main" val="70547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0"/>
          </p:nvPr>
        </p:nvSpPr>
        <p:spPr/>
        <p:txBody>
          <a:bodyPr>
            <a:normAutofit/>
          </a:bodyPr>
          <a:lstStyle/>
          <a:p>
            <a:r>
              <a:rPr lang="es-ES" dirty="0"/>
              <a:t>POLIFENOLES</a:t>
            </a:r>
          </a:p>
        </p:txBody>
      </p:sp>
      <p:sp>
        <p:nvSpPr>
          <p:cNvPr id="4" name="Título 3"/>
          <p:cNvSpPr>
            <a:spLocks noGrp="1"/>
          </p:cNvSpPr>
          <p:nvPr>
            <p:ph type="title"/>
          </p:nvPr>
        </p:nvSpPr>
        <p:spPr/>
        <p:txBody>
          <a:bodyPr/>
          <a:lstStyle/>
          <a:p>
            <a:r>
              <a:rPr lang="es-ES" dirty="0"/>
              <a:t>Compuesto </a:t>
            </a:r>
            <a:r>
              <a:rPr lang="es-ES" dirty="0" err="1"/>
              <a:t>Bioactivo</a:t>
            </a:r>
            <a:r>
              <a:rPr lang="es-ES" dirty="0"/>
              <a:t> en frutos rojos</a:t>
            </a:r>
          </a:p>
        </p:txBody>
      </p:sp>
      <p:pic>
        <p:nvPicPr>
          <p:cNvPr id="16" name="Marcador de posición de imagen 15" descr="ramitas.jpg"/>
          <p:cNvPicPr>
            <a:picLocks noGrp="1" noChangeAspect="1"/>
          </p:cNvPicPr>
          <p:nvPr>
            <p:ph type="pic" idx="11"/>
          </p:nvPr>
        </p:nvPicPr>
        <p:blipFill>
          <a:blip r:embed="rId2" cstate="print">
            <a:extLst>
              <a:ext uri="{28A0092B-C50C-407E-A947-70E740481C1C}">
                <a14:useLocalDpi xmlns:a14="http://schemas.microsoft.com/office/drawing/2010/main" val="0"/>
              </a:ext>
            </a:extLst>
          </a:blip>
          <a:srcRect t="2282" b="2282"/>
          <a:stretch>
            <a:fillRect/>
          </a:stretch>
        </p:blipFill>
        <p:spPr/>
      </p:pic>
      <p:sp>
        <p:nvSpPr>
          <p:cNvPr id="7" name="Marcador de texto 6"/>
          <p:cNvSpPr>
            <a:spLocks noGrp="1"/>
          </p:cNvSpPr>
          <p:nvPr>
            <p:ph type="body" idx="12"/>
          </p:nvPr>
        </p:nvSpPr>
        <p:spPr/>
        <p:txBody>
          <a:bodyPr/>
          <a:lstStyle/>
          <a:p>
            <a:pPr lvl="0"/>
            <a:r>
              <a:rPr lang="es-ES" dirty="0"/>
              <a:t>Poseen al menos un anillo aromático con uno o más sustituyentes del grupo hidroxilo</a:t>
            </a:r>
          </a:p>
          <a:p>
            <a:endParaRPr lang="es-ES" dirty="0"/>
          </a:p>
        </p:txBody>
      </p:sp>
      <p:sp>
        <p:nvSpPr>
          <p:cNvPr id="20" name="Marcador de texto 19"/>
          <p:cNvSpPr>
            <a:spLocks noGrp="1"/>
          </p:cNvSpPr>
          <p:nvPr>
            <p:ph type="body" idx="13"/>
          </p:nvPr>
        </p:nvSpPr>
        <p:spPr/>
        <p:txBody>
          <a:bodyPr/>
          <a:lstStyle/>
          <a:p>
            <a:r>
              <a:rPr lang="es-ES" dirty="0"/>
              <a:t>Buscar y optimizar métodos de transformación que permitan mantener las propiedades del fruto fresco</a:t>
            </a:r>
          </a:p>
        </p:txBody>
      </p:sp>
      <p:sp>
        <p:nvSpPr>
          <p:cNvPr id="14" name="Marcador de texto 6"/>
          <p:cNvSpPr txBox="1">
            <a:spLocks/>
          </p:cNvSpPr>
          <p:nvPr/>
        </p:nvSpPr>
        <p:spPr>
          <a:xfrm>
            <a:off x="2648744" y="3284984"/>
            <a:ext cx="6480720" cy="72008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mj-lt"/>
              <a:buNone/>
              <a:defRPr sz="12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lvl="0"/>
            <a:r>
              <a:rPr lang="es-ES" dirty="0"/>
              <a:t>Propiedades beneficiosas para la salud, terapéuticas y de protección frente a diferentes patologías; ateroesclerosis, disfunción cerebral o cáncer.</a:t>
            </a:r>
          </a:p>
          <a:p>
            <a:endParaRPr lang="es-ES" dirty="0"/>
          </a:p>
        </p:txBody>
      </p:sp>
      <p:pic>
        <p:nvPicPr>
          <p:cNvPr id="17" name="Marcador de posición de imagen 15" descr="ramitas.jpg"/>
          <p:cNvPicPr>
            <a:picLocks noChangeAspect="1"/>
          </p:cNvPicPr>
          <p:nvPr/>
        </p:nvPicPr>
        <p:blipFill>
          <a:blip r:embed="rId3" cstate="print">
            <a:extLst>
              <a:ext uri="{28A0092B-C50C-407E-A947-70E740481C1C}">
                <a14:useLocalDpi xmlns:a14="http://schemas.microsoft.com/office/drawing/2010/main" val="0"/>
              </a:ext>
            </a:extLst>
          </a:blip>
          <a:srcRect t="2509" b="2509"/>
          <a:stretch>
            <a:fillRect/>
          </a:stretch>
        </p:blipFill>
        <p:spPr>
          <a:xfrm>
            <a:off x="1856656" y="3212976"/>
            <a:ext cx="663232" cy="584601"/>
          </a:xfrm>
          <a:prstGeom prst="rect">
            <a:avLst/>
          </a:prstGeom>
        </p:spPr>
      </p:pic>
      <p:sp>
        <p:nvSpPr>
          <p:cNvPr id="18" name="Marcador de texto 6"/>
          <p:cNvSpPr txBox="1">
            <a:spLocks/>
          </p:cNvSpPr>
          <p:nvPr/>
        </p:nvSpPr>
        <p:spPr>
          <a:xfrm>
            <a:off x="2720752" y="4221088"/>
            <a:ext cx="6480720" cy="72008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mj-lt"/>
              <a:buNone/>
              <a:defRPr sz="12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lvl="0"/>
            <a:r>
              <a:rPr lang="es-ES" dirty="0"/>
              <a:t>Grupos más significativos; </a:t>
            </a:r>
            <a:r>
              <a:rPr lang="es-ES" b="1" dirty="0"/>
              <a:t>flavonoides, ácidos fenólicos, taninos, </a:t>
            </a:r>
            <a:r>
              <a:rPr lang="es-ES" b="1" dirty="0" err="1"/>
              <a:t>estilbenos</a:t>
            </a:r>
            <a:r>
              <a:rPr lang="es-ES" b="1" dirty="0"/>
              <a:t> y </a:t>
            </a:r>
            <a:r>
              <a:rPr lang="es-ES" b="1" dirty="0" err="1"/>
              <a:t>lignanos</a:t>
            </a:r>
            <a:r>
              <a:rPr lang="es-ES" b="1" dirty="0"/>
              <a:t>.</a:t>
            </a:r>
          </a:p>
          <a:p>
            <a:endParaRPr lang="es-ES" dirty="0"/>
          </a:p>
        </p:txBody>
      </p:sp>
      <p:pic>
        <p:nvPicPr>
          <p:cNvPr id="19" name="Marcador de posición de imagen 15" descr="ramitas.jpg"/>
          <p:cNvPicPr>
            <a:picLocks noChangeAspect="1"/>
          </p:cNvPicPr>
          <p:nvPr/>
        </p:nvPicPr>
        <p:blipFill>
          <a:blip r:embed="rId3" cstate="print">
            <a:extLst>
              <a:ext uri="{28A0092B-C50C-407E-A947-70E740481C1C}">
                <a14:useLocalDpi xmlns:a14="http://schemas.microsoft.com/office/drawing/2010/main" val="0"/>
              </a:ext>
            </a:extLst>
          </a:blip>
          <a:srcRect t="2509" b="2509"/>
          <a:stretch>
            <a:fillRect/>
          </a:stretch>
        </p:blipFill>
        <p:spPr>
          <a:xfrm>
            <a:off x="1928664" y="4077072"/>
            <a:ext cx="663232" cy="584601"/>
          </a:xfrm>
          <a:prstGeom prst="rect">
            <a:avLst/>
          </a:prstGeom>
        </p:spPr>
      </p:pic>
    </p:spTree>
    <p:extLst>
      <p:ext uri="{BB962C8B-B14F-4D97-AF65-F5344CB8AC3E}">
        <p14:creationId xmlns:p14="http://schemas.microsoft.com/office/powerpoint/2010/main" val="546074786"/>
      </p:ext>
    </p:extLst>
  </p:cSld>
  <p:clrMapOvr>
    <a:masterClrMapping/>
  </p:clrMapOvr>
</p:sld>
</file>

<file path=ppt/theme/theme1.xml><?xml version="1.0" encoding="utf-8"?>
<a:theme xmlns:a="http://schemas.openxmlformats.org/drawingml/2006/main" name="Lila Innova">
  <a:themeElements>
    <a:clrScheme name="Personalizar 2">
      <a:dk1>
        <a:srgbClr val="000000"/>
      </a:dk1>
      <a:lt1>
        <a:srgbClr val="FFFFFF"/>
      </a:lt1>
      <a:dk2>
        <a:srgbClr val="720B45"/>
      </a:dk2>
      <a:lt2>
        <a:srgbClr val="808080"/>
      </a:lt2>
      <a:accent1>
        <a:srgbClr val="740A46"/>
      </a:accent1>
      <a:accent2>
        <a:srgbClr val="77B22F"/>
      </a:accent2>
      <a:accent3>
        <a:srgbClr val="FFFFFF"/>
      </a:accent3>
      <a:accent4>
        <a:srgbClr val="000000"/>
      </a:accent4>
      <a:accent5>
        <a:srgbClr val="AE6D9F"/>
      </a:accent5>
      <a:accent6>
        <a:srgbClr val="1D1800"/>
      </a:accent6>
      <a:hlink>
        <a:srgbClr val="DD181F"/>
      </a:hlink>
      <a:folHlink>
        <a:srgbClr val="D200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1461</Words>
  <Application>Microsoft Office PowerPoint</Application>
  <PresentationFormat>A4 (210 x 297 mm)</PresentationFormat>
  <Paragraphs>220</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Times New Roman</vt:lpstr>
      <vt:lpstr>Wingdings</vt:lpstr>
      <vt:lpstr>Lila Innova</vt:lpstr>
      <vt:lpstr>Presentación de PowerPoint</vt:lpstr>
      <vt:lpstr>Presentación de PowerPoint</vt:lpstr>
      <vt:lpstr>PDR</vt:lpstr>
      <vt:lpstr>PDR</vt:lpstr>
      <vt:lpstr>INNOVACIÓN EN LA TRANSFORMACIÓN</vt:lpstr>
      <vt:lpstr>OBJETIVO</vt:lpstr>
      <vt:lpstr>MUESTRAS</vt:lpstr>
      <vt:lpstr>TÉCNICAS APLICADAS</vt:lpstr>
      <vt:lpstr>Compuesto Bioactivo en frutos rojos</vt:lpstr>
      <vt:lpstr>CONCENTRADO DE CEREZA ZUFRISA Y ZUMO DE CEREZA</vt:lpstr>
      <vt:lpstr>Presentación de PowerPoint</vt:lpstr>
      <vt:lpstr>CONCENTRADO DE CEREZA ZUFRISA</vt:lpstr>
      <vt:lpstr>CONCENTRADO DE CEREZA ZUFRISA</vt:lpstr>
      <vt:lpstr>CONCENTRADO DE CEREZA ZUFRISA</vt:lpstr>
      <vt:lpstr>DESHIDRATACIÓN OSMÓTICA DE CEREZA</vt:lpstr>
      <vt:lpstr>HASKAP LIOFILIZADO</vt:lpstr>
      <vt:lpstr>HASKAP LIOFILIZADO</vt:lpstr>
      <vt:lpstr>ARONIA LIOFILIZADA</vt:lpstr>
      <vt:lpstr>ARONIA LIOFILIZADA</vt:lpstr>
      <vt:lpstr>COMPARATIVA CON OTROS FRUTOS Y MERCADO ACTUAL</vt:lpstr>
      <vt:lpstr>RESULTADOS</vt:lpstr>
      <vt:lpstr>Presentación de PowerPoint</vt:lpstr>
      <vt:lpstr>ADAPTACIÓN AL CAMBIO CLIMÁTICO</vt:lpstr>
      <vt:lpstr>PLANTACIÓN</vt:lpstr>
      <vt:lpstr>RECOLECCIÓN</vt:lpstr>
      <vt:lpstr>TRATAMIENTOS</vt:lpstr>
      <vt:lpstr>ADAPTACIÓN AL CLIMA</vt:lpstr>
      <vt:lpstr>Presentación de PowerPoint</vt:lpstr>
      <vt:lpstr>SOSTENIBILIDAD ECONÓMICA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cp:lastModifiedBy/>
  <cp:revision>161</cp:revision>
  <dcterms:created xsi:type="dcterms:W3CDTF">2011-09-27T09:32:03Z</dcterms:created>
  <dcterms:modified xsi:type="dcterms:W3CDTF">2017-11-23T11:47:17Z</dcterms:modified>
</cp:coreProperties>
</file>